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3" r:id="rId2"/>
    <p:sldId id="352" r:id="rId3"/>
    <p:sldId id="364" r:id="rId4"/>
    <p:sldId id="362" r:id="rId5"/>
    <p:sldId id="353" r:id="rId6"/>
    <p:sldId id="358" r:id="rId7"/>
    <p:sldId id="349" r:id="rId8"/>
    <p:sldId id="350" r:id="rId9"/>
    <p:sldId id="351" r:id="rId10"/>
    <p:sldId id="365" r:id="rId11"/>
    <p:sldId id="366" r:id="rId12"/>
    <p:sldId id="363" r:id="rId13"/>
    <p:sldId id="347" r:id="rId14"/>
  </p:sldIdLst>
  <p:sldSz cx="12192000" cy="6858000"/>
  <p:notesSz cx="7099300" cy="10234613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4CE5BCB-F91D-46E7-857E-F09F28034D45}">
          <p14:sldIdLst>
            <p14:sldId id="343"/>
            <p14:sldId id="352"/>
            <p14:sldId id="364"/>
            <p14:sldId id="362"/>
            <p14:sldId id="353"/>
            <p14:sldId id="358"/>
            <p14:sldId id="349"/>
            <p14:sldId id="350"/>
            <p14:sldId id="351"/>
            <p14:sldId id="365"/>
            <p14:sldId id="366"/>
            <p14:sldId id="363"/>
            <p14:sldId id="347"/>
          </p14:sldIdLst>
        </p14:section>
      </p14:sectionLst>
    </p:ext>
    <p:ext uri="{EFAFB233-063F-42B5-8137-9DF3F51BA10A}">
      <p15:sldGuideLst xmlns:p15="http://schemas.microsoft.com/office/powerpoint/2012/main">
        <p15:guide id="10" pos="7333" userDrawn="1">
          <p15:clr>
            <a:srgbClr val="A4A3A4"/>
          </p15:clr>
        </p15:guide>
        <p15:guide id="11" orient="horz" pos="3566" userDrawn="1">
          <p15:clr>
            <a:srgbClr val="A4A3A4"/>
          </p15:clr>
        </p15:guide>
        <p15:guide id="12" pos="3840" userDrawn="1">
          <p15:clr>
            <a:srgbClr val="A4A3A4"/>
          </p15:clr>
        </p15:guide>
        <p15:guide id="13" orient="horz" pos="4156" userDrawn="1">
          <p15:clr>
            <a:srgbClr val="A4A3A4"/>
          </p15:clr>
        </p15:guide>
        <p15:guide id="14" orient="horz" pos="4065" userDrawn="1">
          <p15:clr>
            <a:srgbClr val="A4A3A4"/>
          </p15:clr>
        </p15:guide>
        <p15:guide id="15" orient="horz" pos="41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44" autoAdjust="0"/>
    <p:restoredTop sz="78868" autoAdjust="0"/>
  </p:normalViewPr>
  <p:slideViewPr>
    <p:cSldViewPr showGuides="1">
      <p:cViewPr varScale="1">
        <p:scale>
          <a:sx n="67" d="100"/>
          <a:sy n="67" d="100"/>
        </p:scale>
        <p:origin x="184" y="920"/>
      </p:cViewPr>
      <p:guideLst>
        <p:guide pos="7333"/>
        <p:guide orient="horz" pos="3566"/>
        <p:guide pos="3840"/>
        <p:guide orient="horz" pos="4156"/>
        <p:guide orient="horz" pos="4065"/>
        <p:guide orient="horz" pos="4125"/>
      </p:guideLst>
    </p:cSldViewPr>
  </p:slideViewPr>
  <p:outlineViewPr>
    <p:cViewPr>
      <p:scale>
        <a:sx n="33" d="100"/>
        <a:sy n="33" d="100"/>
      </p:scale>
      <p:origin x="0" y="-4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1" d="100"/>
          <a:sy n="81" d="100"/>
        </p:scale>
        <p:origin x="3912" y="396"/>
      </p:cViewPr>
      <p:guideLst>
        <p:guide orient="horz" pos="3225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7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1108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7" y="9721108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885CE8-301D-4EEB-A8FF-DB3D7729C7CC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9867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7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1443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1108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7" y="9721108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0F0B72-9392-4C62-A693-CAC54842789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89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F0B72-9392-4C62-A693-CAC548427893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19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E0118-074C-4F0F-85EC-4804CC55F096}" type="slidenum">
              <a:rPr lang="en-US"/>
              <a:pPr/>
              <a:t>12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6763"/>
            <a:ext cx="6823075" cy="3838575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242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5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1500" y="3429000"/>
            <a:ext cx="8534400" cy="863600"/>
          </a:xfrm>
        </p:spPr>
        <p:txBody>
          <a:bodyPr/>
          <a:lstStyle>
            <a:lvl1pPr marL="0" indent="0">
              <a:defRPr sz="2200"/>
            </a:lvl1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75786" name="Rectangle 10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578938" y="4437063"/>
            <a:ext cx="3839633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>
                <a:latin typeface="+mn-lt"/>
              </a:defRPr>
            </a:lvl1pPr>
          </a:lstStyle>
          <a:p>
            <a:fld id="{D7C33DD9-2A3D-4A45-808E-76F9659A918C}" type="datetime4">
              <a:rPr lang="de-CH"/>
              <a:pPr/>
              <a:t>1. Mai 2018</a:t>
            </a:fld>
            <a:endParaRPr lang="de-CH" dirty="0"/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8915400" y="63373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endParaRPr lang="en-US" sz="1400" dirty="0">
              <a:latin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4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3326" y="1600203"/>
            <a:ext cx="11286873" cy="4525963"/>
          </a:xfrm>
        </p:spPr>
        <p:txBody>
          <a:bodyPr/>
          <a:lstStyle>
            <a:lvl2pPr marL="479425" indent="-285750">
              <a:buClrTx/>
              <a:buSzPct val="110000"/>
              <a:buFont typeface="Symbol" panose="05050102010706020507" pitchFamily="18" charset="2"/>
              <a:buChar char="-"/>
              <a:defRPr/>
            </a:lvl2pPr>
            <a:lvl3pPr marL="1527175" indent="0">
              <a:buFont typeface="Arial" panose="020B0604020202020204" pitchFamily="34" charset="0"/>
              <a:buNone/>
              <a:defRPr/>
            </a:lvl3pPr>
            <a:lvl4pPr marL="1946275" indent="0">
              <a:buFont typeface="Arial" panose="020B0604020202020204" pitchFamily="34" charset="0"/>
              <a:buNone/>
              <a:defRPr/>
            </a:lvl4pPr>
            <a:lvl5pPr marL="2365375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6FE89E-EE3D-4475-AAB8-FFBB4AC8A87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8225" y="305252"/>
            <a:ext cx="11291974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7418" userDrawn="1">
          <p15:clr>
            <a:srgbClr val="FBAE40"/>
          </p15:clr>
        </p15:guide>
        <p15:guide id="2" orient="horz" pos="3863" userDrawn="1">
          <p15:clr>
            <a:srgbClr val="FBAE40"/>
          </p15:clr>
        </p15:guide>
        <p15:guide id="3" pos="291" userDrawn="1">
          <p15:clr>
            <a:srgbClr val="FBAE40"/>
          </p15:clr>
        </p15:guide>
        <p15:guide id="4" orient="horz" pos="618" userDrawn="1">
          <p15:clr>
            <a:srgbClr val="FBAE40"/>
          </p15:clr>
        </p15:guide>
        <p15:guide id="5" orient="horz" pos="1002" userDrawn="1">
          <p15:clr>
            <a:srgbClr val="FBAE40"/>
          </p15:clr>
        </p15:guide>
        <p15:guide id="6" pos="356" userDrawn="1">
          <p15:clr>
            <a:srgbClr val="FBAE40"/>
          </p15:clr>
        </p15:guide>
        <p15:guide id="7" orient="horz" pos="107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grafik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0" y="1600203"/>
            <a:ext cx="5664199" cy="4525963"/>
          </a:xfrm>
        </p:spPr>
        <p:txBody>
          <a:bodyPr/>
          <a:lstStyle>
            <a:lvl2pPr marL="479425" indent="-285750">
              <a:buClrTx/>
              <a:buSzPct val="110000"/>
              <a:buFont typeface="Symbol" panose="05050102010706020507" pitchFamily="18" charset="2"/>
              <a:buChar char="-"/>
              <a:defRPr/>
            </a:lvl2pPr>
            <a:lvl3pPr marL="1527175" indent="0">
              <a:buFont typeface="Arial" panose="020B0604020202020204" pitchFamily="34" charset="0"/>
              <a:buNone/>
              <a:defRPr/>
            </a:lvl3pPr>
            <a:lvl4pPr marL="1946275" indent="0">
              <a:buFont typeface="Arial" panose="020B0604020202020204" pitchFamily="34" charset="0"/>
              <a:buNone/>
              <a:defRPr/>
            </a:lvl4pPr>
            <a:lvl5pPr marL="2365375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6FE89E-EE3D-4475-AAB8-FFBB4AC8A87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8225" y="305252"/>
            <a:ext cx="11291974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6" name="Inhaltsplatzhalter 2"/>
          <p:cNvSpPr>
            <a:spLocks noGrp="1"/>
          </p:cNvSpPr>
          <p:nvPr>
            <p:ph idx="11"/>
          </p:nvPr>
        </p:nvSpPr>
        <p:spPr>
          <a:xfrm>
            <a:off x="480949" y="1602512"/>
            <a:ext cx="5615051" cy="4525963"/>
          </a:xfrm>
        </p:spPr>
        <p:txBody>
          <a:bodyPr/>
          <a:lstStyle>
            <a:lvl2pPr marL="479425" indent="-285750">
              <a:buClrTx/>
              <a:buSzPct val="110000"/>
              <a:buFont typeface="Symbol" panose="05050102010706020507" pitchFamily="18" charset="2"/>
              <a:buChar char="-"/>
              <a:defRPr/>
            </a:lvl2pPr>
            <a:lvl3pPr marL="1527175" indent="0">
              <a:buFont typeface="Arial" panose="020B0604020202020204" pitchFamily="34" charset="0"/>
              <a:buNone/>
              <a:defRPr/>
            </a:lvl3pPr>
            <a:lvl4pPr marL="1946275" indent="0">
              <a:buFont typeface="Arial" panose="020B0604020202020204" pitchFamily="34" charset="0"/>
              <a:buNone/>
              <a:defRPr/>
            </a:lvl4pPr>
            <a:lvl5pPr marL="2365375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384995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418">
          <p15:clr>
            <a:srgbClr val="FBAE40"/>
          </p15:clr>
        </p15:guide>
        <p15:guide id="2" orient="horz" pos="3863">
          <p15:clr>
            <a:srgbClr val="FBAE40"/>
          </p15:clr>
        </p15:guide>
        <p15:guide id="3" pos="291">
          <p15:clr>
            <a:srgbClr val="FBAE40"/>
          </p15:clr>
        </p15:guide>
        <p15:guide id="4" orient="horz" pos="618">
          <p15:clr>
            <a:srgbClr val="FBAE40"/>
          </p15:clr>
        </p15:guide>
        <p15:guide id="5" orient="horz" pos="1002">
          <p15:clr>
            <a:srgbClr val="FBAE40"/>
          </p15:clr>
        </p15:guide>
        <p15:guide id="6" pos="356">
          <p15:clr>
            <a:srgbClr val="FBAE40"/>
          </p15:clr>
        </p15:guide>
        <p15:guide id="7" orient="horz" pos="107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435" y="4403455"/>
            <a:ext cx="10363200" cy="1362075"/>
          </a:xfrm>
        </p:spPr>
        <p:txBody>
          <a:bodyPr anchor="t"/>
          <a:lstStyle>
            <a:lvl1pPr algn="l">
              <a:defRPr sz="4000" b="1" cap="none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8901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34D1FC-664C-4763-A998-C95225C288ED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36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15400" y="63373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E27715AB-78E0-46E0-A4DD-9D538A881797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7" name="Picture 12" descr="htw_chur_kurz_sw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3" y="6308725"/>
            <a:ext cx="1249362" cy="4079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399"/>
          </a:solidFill>
          <a:latin typeface="Arial" charset="0"/>
        </a:defRPr>
      </a:lvl9pPr>
    </p:titleStyle>
    <p:bodyStyle>
      <a:lvl1pPr marL="3175" indent="-317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79425" indent="-285750" algn="l" rtl="0" eaLnBrk="1" fontAlgn="base" hangingPunct="1">
        <a:spcBef>
          <a:spcPct val="20000"/>
        </a:spcBef>
        <a:spcAft>
          <a:spcPct val="0"/>
        </a:spcAft>
        <a:buClrTx/>
        <a:buSzPct val="100000"/>
        <a:buFont typeface="Symbol" panose="05050102010706020507" pitchFamily="18" charset="2"/>
        <a:buChar char="-"/>
        <a:defRPr>
          <a:solidFill>
            <a:schemeClr val="tx1"/>
          </a:solidFill>
          <a:latin typeface="+mj-lt"/>
        </a:defRPr>
      </a:lvl2pPr>
      <a:lvl3pPr marL="1527175" indent="0" algn="l" rtl="0" eaLnBrk="1" fontAlgn="base" hangingPunct="1">
        <a:spcBef>
          <a:spcPct val="20000"/>
        </a:spcBef>
        <a:spcAft>
          <a:spcPct val="0"/>
        </a:spcAft>
        <a:buClrTx/>
        <a:buSzPct val="100000"/>
        <a:buFont typeface="Symbol" panose="05050102010706020507" pitchFamily="18" charset="2"/>
        <a:buNone/>
        <a:defRPr>
          <a:solidFill>
            <a:schemeClr val="tx1"/>
          </a:solidFill>
          <a:latin typeface="+mj-lt"/>
        </a:defRPr>
      </a:lvl3pPr>
      <a:lvl4pPr marL="1946275" indent="0" algn="l" rtl="0" eaLnBrk="1" fontAlgn="base" hangingPunct="1">
        <a:spcBef>
          <a:spcPct val="20000"/>
        </a:spcBef>
        <a:spcAft>
          <a:spcPct val="0"/>
        </a:spcAft>
        <a:buClrTx/>
        <a:buSzPct val="100000"/>
        <a:buFont typeface="Symbol" panose="05050102010706020507" pitchFamily="18" charset="2"/>
        <a:buNone/>
        <a:defRPr>
          <a:solidFill>
            <a:schemeClr val="tx1"/>
          </a:solidFill>
          <a:latin typeface="+mj-lt"/>
        </a:defRPr>
      </a:lvl4pPr>
      <a:lvl5pPr marL="2365375" indent="0" algn="l" rtl="0" eaLnBrk="1" fontAlgn="base" hangingPunct="1">
        <a:spcBef>
          <a:spcPct val="20000"/>
        </a:spcBef>
        <a:spcAft>
          <a:spcPct val="0"/>
        </a:spcAft>
        <a:buClrTx/>
        <a:buSzPct val="100000"/>
        <a:buFont typeface="Symbol" panose="05050102010706020507" pitchFamily="18" charset="2"/>
        <a:buNone/>
        <a:defRPr>
          <a:solidFill>
            <a:schemeClr val="tx1"/>
          </a:solidFill>
          <a:latin typeface="+mj-lt"/>
        </a:defRPr>
      </a:lvl5pPr>
      <a:lvl6pPr marL="3051175" indent="-228600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defRPr>
          <a:solidFill>
            <a:schemeClr val="tx1"/>
          </a:solidFill>
          <a:latin typeface="+mn-lt"/>
        </a:defRPr>
      </a:lvl6pPr>
      <a:lvl7pPr marL="3508375" indent="-228600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defRPr>
          <a:solidFill>
            <a:schemeClr val="tx1"/>
          </a:solidFill>
          <a:latin typeface="+mn-lt"/>
        </a:defRPr>
      </a:lvl7pPr>
      <a:lvl8pPr marL="3965575" indent="-228600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defRPr>
          <a:solidFill>
            <a:schemeClr val="tx1"/>
          </a:solidFill>
          <a:latin typeface="+mn-lt"/>
        </a:defRPr>
      </a:lvl8pPr>
      <a:lvl9pPr marL="4422775" indent="-228600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Font typeface="Wingdings" pitchFamily="2" charset="2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" TargetMode="External"/><Relationship Id="rId2" Type="http://schemas.openxmlformats.org/officeDocument/2006/relationships/hyperlink" Target="https://www.youtube.com/watch?v=ucXz3EqzRLo&amp;feature=youtu.b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lbourneurbanforestvisual.com.au/#mapexplor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nhaltsplatzhalter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r="1194" b="39970"/>
          <a:stretch/>
        </p:blipFill>
        <p:spPr bwMode="auto">
          <a:xfrm>
            <a:off x="3469" y="-7762"/>
            <a:ext cx="1218853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 sz="quarter"/>
          </p:nvPr>
        </p:nvSpPr>
        <p:spPr>
          <a:xfrm>
            <a:off x="557742" y="4663097"/>
            <a:ext cx="11076516" cy="1254125"/>
          </a:xfrm>
          <a:noFill/>
        </p:spPr>
        <p:txBody>
          <a:bodyPr/>
          <a:lstStyle/>
          <a:p>
            <a:r>
              <a:rPr lang="de-CH" dirty="0"/>
              <a:t>Urban </a:t>
            </a:r>
            <a:r>
              <a:rPr lang="de-CH" dirty="0" err="1"/>
              <a:t>Forestry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sz="quarter" idx="1"/>
          </p:nvPr>
        </p:nvSpPr>
        <p:spPr>
          <a:xfrm>
            <a:off x="585936" y="5559764"/>
            <a:ext cx="8534400" cy="863600"/>
          </a:xfrm>
        </p:spPr>
        <p:txBody>
          <a:bodyPr/>
          <a:lstStyle/>
          <a:p>
            <a:r>
              <a:rPr lang="de-CH" dirty="0"/>
              <a:t>1.05.2018</a:t>
            </a:r>
          </a:p>
          <a:p>
            <a:endParaRPr lang="de-CH" dirty="0"/>
          </a:p>
        </p:txBody>
      </p:sp>
      <p:sp>
        <p:nvSpPr>
          <p:cNvPr id="12" name="Gleichschenkliges Dreieck 11"/>
          <p:cNvSpPr/>
          <p:nvPr/>
        </p:nvSpPr>
        <p:spPr>
          <a:xfrm>
            <a:off x="0" y="3645024"/>
            <a:ext cx="12192000" cy="1099742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6" name="Grafik 15"/>
          <p:cNvPicPr preferRelativeResize="0"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6427720"/>
            <a:ext cx="1554027" cy="179710"/>
          </a:xfrm>
          <a:prstGeom prst="rect">
            <a:avLst/>
          </a:prstGeom>
        </p:spPr>
      </p:pic>
      <p:sp>
        <p:nvSpPr>
          <p:cNvPr id="17" name="Rectangle 10"/>
          <p:cNvSpPr txBox="1">
            <a:spLocks noChangeArrowheads="1"/>
          </p:cNvSpPr>
          <p:nvPr/>
        </p:nvSpPr>
        <p:spPr bwMode="auto">
          <a:xfrm>
            <a:off x="3071664" y="6340969"/>
            <a:ext cx="27696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CH" sz="1400" dirty="0">
                <a:solidFill>
                  <a:srgbClr val="000000"/>
                </a:solidFill>
                <a:latin typeface="Arial" charset="0"/>
              </a:rPr>
              <a:t>FHO University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of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Applied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Sciences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of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Eastern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Switzerland</a:t>
            </a:r>
            <a:endParaRPr lang="de-CH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067" y="6286432"/>
            <a:ext cx="3240000" cy="442452"/>
          </a:xfrm>
          <a:prstGeom prst="rect">
            <a:avLst/>
          </a:prstGeom>
        </p:spPr>
      </p:pic>
      <p:sp>
        <p:nvSpPr>
          <p:cNvPr id="19" name="Rechteck 18"/>
          <p:cNvSpPr/>
          <p:nvPr/>
        </p:nvSpPr>
        <p:spPr>
          <a:xfrm>
            <a:off x="11416" y="6218711"/>
            <a:ext cx="12167320" cy="57078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A413F4-79DC-3F44-982B-16053C68E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" y="27774"/>
            <a:ext cx="25273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70BD239-3088-224F-81A6-69EA2360D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interdisciplinary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field</a:t>
            </a:r>
            <a:endParaRPr lang="de-CH" dirty="0">
              <a:latin typeface="Helvetica" pitchFamily="2" charset="0"/>
            </a:endParaRPr>
          </a:p>
          <a:p>
            <a:pPr marL="762000" lvl="1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dealing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with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the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planning</a:t>
            </a:r>
            <a:endParaRPr lang="de-CH" dirty="0">
              <a:latin typeface="Helvetica" pitchFamily="2" charset="0"/>
            </a:endParaRPr>
          </a:p>
          <a:p>
            <a:pPr marL="762000" lvl="1">
              <a:buFont typeface="Arial" panose="020B0604020202020204" pitchFamily="34" charset="0"/>
              <a:buChar char="•"/>
            </a:pPr>
            <a:r>
              <a:rPr lang="de-CH" dirty="0">
                <a:latin typeface="Helvetica" pitchFamily="2" charset="0"/>
              </a:rPr>
              <a:t>design </a:t>
            </a:r>
            <a:r>
              <a:rPr lang="de-CH" dirty="0" err="1">
                <a:latin typeface="Helvetica" pitchFamily="2" charset="0"/>
              </a:rPr>
              <a:t>and</a:t>
            </a:r>
            <a:r>
              <a:rPr lang="de-CH" dirty="0">
                <a:latin typeface="Helvetica" pitchFamily="2" charset="0"/>
              </a:rPr>
              <a:t> </a:t>
            </a:r>
          </a:p>
          <a:p>
            <a:pPr marL="762000" lvl="1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management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of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green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spaces</a:t>
            </a:r>
            <a:r>
              <a:rPr lang="de-CH" dirty="0">
                <a:latin typeface="Helvetica" pitchFamily="2" charset="0"/>
              </a:rPr>
              <a:t>, </a:t>
            </a:r>
            <a:r>
              <a:rPr lang="de-CH" dirty="0" err="1">
                <a:latin typeface="Helvetica" pitchFamily="2" charset="0"/>
              </a:rPr>
              <a:t>trees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and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forests</a:t>
            </a:r>
            <a:endParaRPr lang="de-CH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health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promotion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policies</a:t>
            </a:r>
            <a:endParaRPr lang="de-CH" dirty="0">
              <a:latin typeface="Helvetica" pitchFamily="2" charset="0"/>
            </a:endParaRPr>
          </a:p>
          <a:p>
            <a:pPr marL="762000" lvl="1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improvement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of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quality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of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life</a:t>
            </a:r>
            <a:endParaRPr lang="de-CH" dirty="0">
              <a:latin typeface="Helvetica" pitchFamily="2" charset="0"/>
            </a:endParaRPr>
          </a:p>
          <a:p>
            <a:pPr marL="762000" lvl="1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adapting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to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climate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change</a:t>
            </a:r>
            <a:endParaRPr lang="de-CH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>
                <a:latin typeface="Helvetica" pitchFamily="2" charset="0"/>
              </a:rPr>
              <a:t>connected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with</a:t>
            </a:r>
            <a:r>
              <a:rPr lang="de-CH" dirty="0">
                <a:latin typeface="Helvetica" pitchFamily="2" charset="0"/>
              </a:rPr>
              <a:t> urban </a:t>
            </a:r>
            <a:r>
              <a:rPr lang="de-CH" dirty="0" err="1">
                <a:latin typeface="Helvetica" pitchFamily="2" charset="0"/>
              </a:rPr>
              <a:t>planning</a:t>
            </a:r>
            <a:endParaRPr lang="de-CH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latin typeface="Helvetica" pitchFamily="2" charset="0"/>
              </a:rPr>
              <a:t>strong </a:t>
            </a:r>
            <a:r>
              <a:rPr lang="de-CH" dirty="0" err="1">
                <a:latin typeface="Helvetica" pitchFamily="2" charset="0"/>
              </a:rPr>
              <a:t>social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dimension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49062C1-671C-554A-9934-667C40CDD4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893249D-B7AD-9F43-8C00-71868CFD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Helvetica" pitchFamily="2" charset="0"/>
              </a:rPr>
              <a:t>Urban </a:t>
            </a:r>
            <a:r>
              <a:rPr lang="de-CH" dirty="0" err="1">
                <a:latin typeface="Helvetica" pitchFamily="2" charset="0"/>
              </a:rPr>
              <a:t>forestry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072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50B7964-E265-9E40-9317-EB8E19552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30264"/>
            <a:ext cx="8955896" cy="6107036"/>
          </a:xfr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F265940-A7D9-6547-AED6-36611A3DEC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49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C4CFF4C-775B-D64A-A177-64BBC20F5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326" y="1600203"/>
            <a:ext cx="11286873" cy="4525963"/>
          </a:xfrm>
        </p:spPr>
        <p:txBody>
          <a:bodyPr/>
          <a:lstStyle/>
          <a:p>
            <a:r>
              <a:rPr lang="de-DE" dirty="0">
                <a:hlinkClick r:id="rId2"/>
              </a:rPr>
              <a:t>Forests and sustainable cities</a:t>
            </a:r>
            <a:endParaRPr lang="de-DE" dirty="0"/>
          </a:p>
          <a:p>
            <a:r>
              <a:rPr lang="de-DE" dirty="0">
                <a:hlinkClick r:id="rId2"/>
              </a:rPr>
              <a:t>https://www.youtube.com/watch?v=ucXz3EqzRLo&amp;feature=youtu.be</a:t>
            </a:r>
            <a:endParaRPr lang="de-DE" dirty="0"/>
          </a:p>
          <a:p>
            <a:r>
              <a:rPr lang="de-DE" dirty="0">
                <a:hlinkClick r:id="rId3"/>
              </a:rPr>
              <a:t>http://www.fao.org/</a:t>
            </a:r>
            <a:endParaRPr lang="de-DE" dirty="0"/>
          </a:p>
          <a:p>
            <a:r>
              <a:rPr lang="de-DE" dirty="0">
                <a:hlinkClick r:id="rId4"/>
              </a:rPr>
              <a:t>http://melbourneurbanforestvisual.com.au/#mapexplore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18FA0F4-CEFF-F841-AC7E-A14401A5A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2D1AAC9-C916-0946-BAB6-0AADB7FED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0" dirty="0" err="1"/>
              <a:t>Forests</a:t>
            </a:r>
            <a:r>
              <a:rPr lang="de-CH" b="0" dirty="0"/>
              <a:t> </a:t>
            </a:r>
            <a:r>
              <a:rPr lang="de-CH" b="0" dirty="0" err="1"/>
              <a:t>and</a:t>
            </a:r>
            <a:r>
              <a:rPr lang="de-CH" b="0" dirty="0"/>
              <a:t> </a:t>
            </a:r>
            <a:r>
              <a:rPr lang="de-CH" b="0" dirty="0" err="1"/>
              <a:t>sustainable</a:t>
            </a:r>
            <a:r>
              <a:rPr lang="de-CH" b="0" dirty="0"/>
              <a:t> </a:t>
            </a:r>
            <a:r>
              <a:rPr lang="de-CH" b="0" dirty="0" err="1"/>
              <a:t>cities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2609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8B24B4D-304D-F549-9828-8D21D4871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Problem</a:t>
            </a:r>
          </a:p>
          <a:p>
            <a:pPr marL="742950" lvl="1"/>
            <a:r>
              <a:rPr lang="de-CH" dirty="0" err="1"/>
              <a:t>Children</a:t>
            </a:r>
            <a:r>
              <a:rPr lang="de-CH" dirty="0"/>
              <a:t> </a:t>
            </a:r>
            <a:r>
              <a:rPr lang="de-CH" dirty="0" err="1"/>
              <a:t>under</a:t>
            </a:r>
            <a:r>
              <a:rPr lang="de-CH" dirty="0"/>
              <a:t> </a:t>
            </a:r>
            <a:r>
              <a:rPr lang="de-CH" dirty="0" err="1"/>
              <a:t>representated</a:t>
            </a:r>
            <a:r>
              <a:rPr lang="de-CH" dirty="0"/>
              <a:t> in </a:t>
            </a:r>
            <a:r>
              <a:rPr lang="de-CH" dirty="0" err="1"/>
              <a:t>greenspace</a:t>
            </a:r>
            <a:r>
              <a:rPr lang="de-CH" dirty="0"/>
              <a:t> </a:t>
            </a:r>
            <a:r>
              <a:rPr lang="de-CH" dirty="0" err="1"/>
              <a:t>decision</a:t>
            </a:r>
            <a:r>
              <a:rPr lang="de-CH" dirty="0"/>
              <a:t> </a:t>
            </a:r>
            <a:r>
              <a:rPr lang="de-CH" dirty="0" err="1"/>
              <a:t>making</a:t>
            </a:r>
            <a:endParaRPr lang="de-CH" dirty="0"/>
          </a:p>
          <a:p>
            <a:pPr marL="742950" lvl="1"/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gardening</a:t>
            </a:r>
            <a:r>
              <a:rPr lang="de-CH" dirty="0"/>
              <a:t> </a:t>
            </a:r>
            <a:r>
              <a:rPr lang="de-CH" dirty="0" err="1"/>
              <a:t>or</a:t>
            </a:r>
            <a:r>
              <a:rPr lang="de-CH" dirty="0"/>
              <a:t> rare </a:t>
            </a:r>
            <a:r>
              <a:rPr lang="de-CH" dirty="0" err="1"/>
              <a:t>forest</a:t>
            </a:r>
            <a:r>
              <a:rPr lang="de-CH" dirty="0"/>
              <a:t> </a:t>
            </a:r>
            <a:r>
              <a:rPr lang="de-CH" dirty="0" err="1"/>
              <a:t>visits</a:t>
            </a:r>
            <a:r>
              <a:rPr lang="de-CH" dirty="0"/>
              <a:t> </a:t>
            </a:r>
            <a:r>
              <a:rPr lang="de-CH" dirty="0" err="1"/>
              <a:t>during</a:t>
            </a:r>
            <a:r>
              <a:rPr lang="de-CH" dirty="0"/>
              <a:t> </a:t>
            </a:r>
            <a:r>
              <a:rPr lang="de-CH" dirty="0" err="1"/>
              <a:t>school</a:t>
            </a:r>
            <a:r>
              <a:rPr lang="de-CH" dirty="0"/>
              <a:t> time</a:t>
            </a:r>
          </a:p>
          <a:p>
            <a:pPr marL="742950" lvl="1"/>
            <a:r>
              <a:rPr lang="de-CH" dirty="0" err="1"/>
              <a:t>Only</a:t>
            </a:r>
            <a:r>
              <a:rPr lang="de-CH" dirty="0"/>
              <a:t> </a:t>
            </a:r>
            <a:r>
              <a:rPr lang="de-CH" dirty="0" err="1"/>
              <a:t>few</a:t>
            </a:r>
            <a:r>
              <a:rPr lang="de-CH" dirty="0"/>
              <a:t> </a:t>
            </a:r>
            <a:r>
              <a:rPr lang="de-CH" dirty="0" err="1"/>
              <a:t>green</a:t>
            </a:r>
            <a:r>
              <a:rPr lang="de-CH" dirty="0"/>
              <a:t> </a:t>
            </a:r>
            <a:r>
              <a:rPr lang="de-CH" dirty="0" err="1"/>
              <a:t>school</a:t>
            </a:r>
            <a:r>
              <a:rPr lang="de-CH" dirty="0"/>
              <a:t> </a:t>
            </a:r>
            <a:r>
              <a:rPr lang="de-CH" dirty="0" err="1"/>
              <a:t>grounds</a:t>
            </a:r>
            <a:endParaRPr lang="de-CH" dirty="0"/>
          </a:p>
          <a:p>
            <a:pPr marL="742950" lvl="1"/>
            <a:r>
              <a:rPr lang="de-CH" dirty="0"/>
              <a:t>Early </a:t>
            </a:r>
            <a:r>
              <a:rPr lang="de-CH" dirty="0" err="1"/>
              <a:t>green</a:t>
            </a:r>
            <a:r>
              <a:rPr lang="de-CH" dirty="0"/>
              <a:t> </a:t>
            </a:r>
            <a:r>
              <a:rPr lang="de-CH" dirty="0" err="1"/>
              <a:t>space</a:t>
            </a:r>
            <a:r>
              <a:rPr lang="de-CH" dirty="0"/>
              <a:t> </a:t>
            </a:r>
            <a:r>
              <a:rPr lang="de-CH" dirty="0" err="1"/>
              <a:t>education</a:t>
            </a:r>
            <a:r>
              <a:rPr lang="de-CH" dirty="0"/>
              <a:t> </a:t>
            </a:r>
            <a:r>
              <a:rPr lang="de-CH" dirty="0" err="1"/>
              <a:t>missing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Project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it’s</a:t>
            </a:r>
            <a:r>
              <a:rPr lang="de-CH" dirty="0"/>
              <a:t> </a:t>
            </a:r>
            <a:r>
              <a:rPr lang="de-CH" dirty="0" err="1"/>
              <a:t>value</a:t>
            </a:r>
            <a:endParaRPr lang="de-CH" dirty="0"/>
          </a:p>
          <a:p>
            <a:pPr marL="742950" lvl="1"/>
            <a:r>
              <a:rPr lang="de-CH" dirty="0" err="1"/>
              <a:t>Children</a:t>
            </a:r>
            <a:r>
              <a:rPr lang="de-CH" dirty="0"/>
              <a:t> </a:t>
            </a:r>
            <a:r>
              <a:rPr lang="de-CH" dirty="0" err="1"/>
              <a:t>shape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green</a:t>
            </a:r>
            <a:r>
              <a:rPr lang="de-CH" dirty="0"/>
              <a:t> </a:t>
            </a:r>
            <a:r>
              <a:rPr lang="de-CH" dirty="0" err="1"/>
              <a:t>spaces</a:t>
            </a:r>
            <a:r>
              <a:rPr lang="de-CH" dirty="0"/>
              <a:t> in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city</a:t>
            </a:r>
            <a:r>
              <a:rPr lang="de-CH" dirty="0"/>
              <a:t> </a:t>
            </a:r>
            <a:r>
              <a:rPr lang="de-CH" dirty="0" err="1"/>
              <a:t>togehter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city</a:t>
            </a:r>
            <a:r>
              <a:rPr lang="de-CH" dirty="0"/>
              <a:t> </a:t>
            </a:r>
            <a:r>
              <a:rPr lang="de-CH" dirty="0" err="1"/>
              <a:t>gardeners</a:t>
            </a:r>
            <a:r>
              <a:rPr lang="de-CH" dirty="0"/>
              <a:t> </a:t>
            </a:r>
          </a:p>
          <a:p>
            <a:pPr marL="742950" lvl="1"/>
            <a:r>
              <a:rPr lang="de-CH" dirty="0"/>
              <a:t>Intragenerational </a:t>
            </a:r>
            <a:r>
              <a:rPr lang="de-CH" dirty="0" err="1"/>
              <a:t>activity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school</a:t>
            </a:r>
            <a:r>
              <a:rPr lang="de-CH" dirty="0"/>
              <a:t> </a:t>
            </a:r>
            <a:r>
              <a:rPr lang="de-CH" dirty="0" err="1"/>
              <a:t>classes</a:t>
            </a:r>
            <a:endParaRPr lang="de-CH" dirty="0"/>
          </a:p>
          <a:p>
            <a:pPr marL="742950" lvl="1"/>
            <a:r>
              <a:rPr lang="de-CH" dirty="0" err="1"/>
              <a:t>Eatable</a:t>
            </a:r>
            <a:r>
              <a:rPr lang="de-CH" dirty="0"/>
              <a:t> </a:t>
            </a:r>
            <a:r>
              <a:rPr lang="de-CH" dirty="0" err="1"/>
              <a:t>plants</a:t>
            </a:r>
            <a:r>
              <a:rPr lang="de-CH" dirty="0"/>
              <a:t> </a:t>
            </a:r>
            <a:r>
              <a:rPr lang="de-CH" dirty="0" err="1"/>
              <a:t>trees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fruits</a:t>
            </a:r>
            <a:endParaRPr lang="de-CH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1443692-93D1-0741-AA9A-CD04EBB9A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9116CA3-F72F-FB48-B67E-A817F1C0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Greenmaker</a:t>
            </a:r>
            <a:r>
              <a:rPr lang="de-CH" dirty="0"/>
              <a:t> – </a:t>
            </a:r>
            <a:r>
              <a:rPr lang="de-CH" dirty="0" err="1"/>
              <a:t>kids</a:t>
            </a:r>
            <a:r>
              <a:rPr lang="de-CH" dirty="0"/>
              <a:t> </a:t>
            </a:r>
            <a:r>
              <a:rPr lang="de-CH" dirty="0" err="1"/>
              <a:t>make</a:t>
            </a:r>
            <a:r>
              <a:rPr lang="de-CH" dirty="0"/>
              <a:t> </a:t>
            </a:r>
            <a:r>
              <a:rPr lang="de-CH" dirty="0" err="1"/>
              <a:t>cities</a:t>
            </a:r>
            <a:r>
              <a:rPr lang="de-CH" dirty="0"/>
              <a:t> </a:t>
            </a:r>
            <a:r>
              <a:rPr lang="de-CH" dirty="0" err="1"/>
              <a:t>greener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1024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4D7C5C2-4ED5-6943-A10D-CD2A46F86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Problem</a:t>
            </a:r>
          </a:p>
          <a:p>
            <a:pPr lvl="1"/>
            <a:r>
              <a:rPr lang="de-CH" dirty="0"/>
              <a:t>Not all </a:t>
            </a:r>
            <a:r>
              <a:rPr lang="de-CH" dirty="0" err="1"/>
              <a:t>interest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user</a:t>
            </a:r>
            <a:r>
              <a:rPr lang="de-CH" dirty="0"/>
              <a:t> </a:t>
            </a:r>
            <a:r>
              <a:rPr lang="de-CH" dirty="0" err="1"/>
              <a:t>groups</a:t>
            </a:r>
            <a:r>
              <a:rPr lang="de-CH" dirty="0"/>
              <a:t> </a:t>
            </a:r>
            <a:r>
              <a:rPr lang="de-CH" dirty="0" err="1"/>
              <a:t>can</a:t>
            </a:r>
            <a:r>
              <a:rPr lang="de-CH" dirty="0"/>
              <a:t> </a:t>
            </a:r>
            <a:r>
              <a:rPr lang="de-CH" dirty="0" err="1"/>
              <a:t>participate</a:t>
            </a:r>
            <a:endParaRPr lang="de-CH" dirty="0"/>
          </a:p>
          <a:p>
            <a:pPr lvl="1"/>
            <a:r>
              <a:rPr lang="de-CH" dirty="0" err="1"/>
              <a:t>How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represent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«</a:t>
            </a:r>
            <a:r>
              <a:rPr lang="de-CH" dirty="0" err="1"/>
              <a:t>silent</a:t>
            </a:r>
            <a:r>
              <a:rPr lang="de-CH" dirty="0"/>
              <a:t>» </a:t>
            </a:r>
            <a:r>
              <a:rPr lang="de-CH" dirty="0" err="1"/>
              <a:t>actors</a:t>
            </a:r>
            <a:r>
              <a:rPr lang="de-CH" dirty="0"/>
              <a:t>?</a:t>
            </a:r>
          </a:p>
          <a:p>
            <a:pPr lvl="1"/>
            <a:r>
              <a:rPr lang="de-CH" dirty="0" err="1"/>
              <a:t>How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structure</a:t>
            </a:r>
            <a:r>
              <a:rPr lang="de-CH" dirty="0"/>
              <a:t> </a:t>
            </a:r>
            <a:r>
              <a:rPr lang="de-CH" dirty="0" err="1"/>
              <a:t>participation</a:t>
            </a:r>
            <a:r>
              <a:rPr lang="de-CH" dirty="0"/>
              <a:t> </a:t>
            </a:r>
            <a:r>
              <a:rPr lang="de-CH" dirty="0" err="1"/>
              <a:t>processes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learn</a:t>
            </a:r>
            <a:r>
              <a:rPr lang="de-CH" dirty="0"/>
              <a:t> </a:t>
            </a:r>
            <a:r>
              <a:rPr lang="de-CH" dirty="0" err="1"/>
              <a:t>about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needs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stakeholders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Project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it’s</a:t>
            </a:r>
            <a:r>
              <a:rPr lang="de-CH" dirty="0"/>
              <a:t> </a:t>
            </a:r>
            <a:r>
              <a:rPr lang="de-CH" dirty="0" err="1"/>
              <a:t>value</a:t>
            </a:r>
            <a:endParaRPr lang="de-CH" dirty="0"/>
          </a:p>
          <a:p>
            <a:pPr lvl="1"/>
            <a:r>
              <a:rPr lang="de-CH" dirty="0" err="1"/>
              <a:t>Analysing</a:t>
            </a:r>
            <a:r>
              <a:rPr lang="de-CH" dirty="0"/>
              <a:t> </a:t>
            </a:r>
            <a:r>
              <a:rPr lang="de-CH" dirty="0" err="1"/>
              <a:t>participation</a:t>
            </a:r>
            <a:r>
              <a:rPr lang="de-CH" dirty="0"/>
              <a:t> </a:t>
            </a:r>
            <a:r>
              <a:rPr lang="de-CH" dirty="0" err="1"/>
              <a:t>processes</a:t>
            </a:r>
            <a:r>
              <a:rPr lang="de-CH" dirty="0"/>
              <a:t> in different countries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compare</a:t>
            </a:r>
            <a:r>
              <a:rPr lang="de-CH" dirty="0"/>
              <a:t> </a:t>
            </a:r>
            <a:r>
              <a:rPr lang="de-CH" dirty="0" err="1"/>
              <a:t>them</a:t>
            </a:r>
            <a:endParaRPr lang="de-CH" dirty="0"/>
          </a:p>
          <a:p>
            <a:pPr marL="1812925" lvl="2" indent="-285750">
              <a:buFont typeface="Arial" panose="020B0604020202020204" pitchFamily="34" charset="0"/>
              <a:buChar char="•"/>
            </a:pPr>
            <a:r>
              <a:rPr lang="de-CH" dirty="0" err="1"/>
              <a:t>Taking</a:t>
            </a:r>
            <a:r>
              <a:rPr lang="de-CH" dirty="0"/>
              <a:t> </a:t>
            </a:r>
            <a:r>
              <a:rPr lang="de-CH" dirty="0" err="1"/>
              <a:t>part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participation</a:t>
            </a:r>
            <a:r>
              <a:rPr lang="de-CH" dirty="0"/>
              <a:t> </a:t>
            </a:r>
            <a:r>
              <a:rPr lang="de-CH" dirty="0" err="1"/>
              <a:t>process</a:t>
            </a:r>
            <a:r>
              <a:rPr lang="de-CH" dirty="0"/>
              <a:t> e.g. </a:t>
            </a:r>
            <a:r>
              <a:rPr lang="de-CH" dirty="0" err="1"/>
              <a:t>forest</a:t>
            </a:r>
            <a:r>
              <a:rPr lang="de-CH" dirty="0"/>
              <a:t> </a:t>
            </a:r>
            <a:r>
              <a:rPr lang="de-CH" dirty="0" err="1"/>
              <a:t>development</a:t>
            </a:r>
            <a:r>
              <a:rPr lang="de-CH" dirty="0"/>
              <a:t> </a:t>
            </a:r>
            <a:r>
              <a:rPr lang="de-CH" dirty="0" err="1"/>
              <a:t>plans</a:t>
            </a:r>
            <a:r>
              <a:rPr lang="de-CH" dirty="0"/>
              <a:t> </a:t>
            </a:r>
            <a:r>
              <a:rPr lang="de-CH" dirty="0" err="1"/>
              <a:t>under</a:t>
            </a:r>
            <a:r>
              <a:rPr lang="de-CH" dirty="0"/>
              <a:t> </a:t>
            </a:r>
            <a:r>
              <a:rPr lang="de-CH" dirty="0" err="1"/>
              <a:t>before</a:t>
            </a:r>
            <a:r>
              <a:rPr lang="de-CH" dirty="0"/>
              <a:t> </a:t>
            </a:r>
            <a:r>
              <a:rPr lang="de-CH" dirty="0" err="1"/>
              <a:t>describes</a:t>
            </a:r>
            <a:r>
              <a:rPr lang="de-CH" dirty="0"/>
              <a:t> </a:t>
            </a:r>
            <a:r>
              <a:rPr lang="de-CH" dirty="0" err="1"/>
              <a:t>analytical</a:t>
            </a:r>
            <a:r>
              <a:rPr lang="de-CH" dirty="0"/>
              <a:t> </a:t>
            </a:r>
            <a:r>
              <a:rPr lang="de-CH" dirty="0" err="1"/>
              <a:t>criteria</a:t>
            </a:r>
            <a:endParaRPr lang="de-CH" dirty="0"/>
          </a:p>
          <a:p>
            <a:pPr marL="1812925" lvl="2" indent="-285750">
              <a:buFont typeface="Arial" panose="020B0604020202020204" pitchFamily="34" charset="0"/>
              <a:buChar char="•"/>
            </a:pPr>
            <a:r>
              <a:rPr lang="de-CH" dirty="0" err="1"/>
              <a:t>Respecting</a:t>
            </a:r>
            <a:r>
              <a:rPr lang="de-CH" dirty="0"/>
              <a:t> </a:t>
            </a:r>
            <a:r>
              <a:rPr lang="de-CH" dirty="0" err="1"/>
              <a:t>diversity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gender</a:t>
            </a:r>
            <a:r>
              <a:rPr lang="de-CH" dirty="0"/>
              <a:t> </a:t>
            </a:r>
            <a:r>
              <a:rPr lang="de-CH" dirty="0" err="1"/>
              <a:t>aspects</a:t>
            </a:r>
            <a:endParaRPr lang="de-CH" dirty="0"/>
          </a:p>
          <a:p>
            <a:pPr lvl="1"/>
            <a:r>
              <a:rPr lang="de-CH" dirty="0" err="1"/>
              <a:t>Developing</a:t>
            </a:r>
            <a:r>
              <a:rPr lang="de-CH" dirty="0"/>
              <a:t> «</a:t>
            </a:r>
            <a:r>
              <a:rPr lang="de-CH" dirty="0" err="1"/>
              <a:t>good</a:t>
            </a:r>
            <a:r>
              <a:rPr lang="de-CH" dirty="0"/>
              <a:t> </a:t>
            </a:r>
            <a:r>
              <a:rPr lang="de-CH" dirty="0" err="1"/>
              <a:t>practice</a:t>
            </a:r>
            <a:r>
              <a:rPr lang="de-CH" dirty="0"/>
              <a:t>» </a:t>
            </a:r>
            <a:r>
              <a:rPr lang="de-CH" dirty="0" err="1"/>
              <a:t>example</a:t>
            </a:r>
            <a:r>
              <a:rPr lang="de-CH" dirty="0"/>
              <a:t> on EU-level </a:t>
            </a:r>
            <a:r>
              <a:rPr lang="de-CH" dirty="0" err="1"/>
              <a:t>for</a:t>
            </a:r>
            <a:r>
              <a:rPr lang="de-CH" dirty="0"/>
              <a:t> UF </a:t>
            </a:r>
            <a:r>
              <a:rPr lang="de-CH" dirty="0" err="1"/>
              <a:t>governance</a:t>
            </a:r>
            <a:endParaRPr lang="de-CH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6029F5-997A-784C-9E18-4E5965DDA6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156EB6A-FBE6-E648-B021-72C46AB3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from</a:t>
            </a:r>
            <a:r>
              <a:rPr lang="de-CH" dirty="0"/>
              <a:t> «so </a:t>
            </a:r>
            <a:r>
              <a:rPr lang="de-CH" dirty="0" err="1"/>
              <a:t>called</a:t>
            </a:r>
            <a:r>
              <a:rPr lang="de-CH" dirty="0"/>
              <a:t>» </a:t>
            </a:r>
            <a:r>
              <a:rPr lang="de-CH" dirty="0" err="1"/>
              <a:t>participation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«</a:t>
            </a:r>
            <a:r>
              <a:rPr lang="de-CH" dirty="0" err="1"/>
              <a:t>true</a:t>
            </a:r>
            <a:r>
              <a:rPr lang="de-CH" dirty="0"/>
              <a:t>» </a:t>
            </a:r>
            <a:r>
              <a:rPr lang="de-CH" dirty="0" err="1"/>
              <a:t>participation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028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786960E-2B7C-AB42-A3AD-B1D82626A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B5AC62F-901C-294B-9B1F-5B01FA3F86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9549B4D-81DB-BD42-BCA4-250732AA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Picture 6" descr="Ein Mann gießt ein Beet in einem Stadtgarten in Havanna / Créditos: Reuters">
            <a:extLst>
              <a:ext uri="{FF2B5EF4-FFF2-40B4-BE49-F238E27FC236}">
                <a16:creationId xmlns:a16="http://schemas.microsoft.com/office/drawing/2014/main" id="{E1B2509A-5299-DE43-8246-227F97EB7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31"/>
          <a:stretch/>
        </p:blipFill>
        <p:spPr bwMode="auto">
          <a:xfrm>
            <a:off x="0" y="-1"/>
            <a:ext cx="12192000" cy="739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50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929112C-FF11-E646-974A-5F6103B00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BF54FA8-08E6-F64E-B011-A081CABC04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66A82A8-1ABC-AF45-A733-97FB34E6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Picture 8" descr="http://www.rebelart.net/diary/wp-database/uploads/2007/pedro1.jpg">
            <a:extLst>
              <a:ext uri="{FF2B5EF4-FFF2-40B4-BE49-F238E27FC236}">
                <a16:creationId xmlns:a16="http://schemas.microsoft.com/office/drawing/2014/main" id="{89475EFA-27DE-9B44-A18A-3AB139D22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-2277778"/>
            <a:ext cx="12192000" cy="914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829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996DC96-01D8-CF4C-9AFD-F4E6774A1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EF18DA-8728-F346-BE4F-068004C627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E32E0BF-C47D-8D4A-9C4B-B4B3E8F7A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Picture 6" descr="http://www.prospecierara.ch/Uploads/Gallery/500/IMG_1877_Web.JPG">
            <a:extLst>
              <a:ext uri="{FF2B5EF4-FFF2-40B4-BE49-F238E27FC236}">
                <a16:creationId xmlns:a16="http://schemas.microsoft.com/office/drawing/2014/main" id="{989E16B6-F0C7-8D47-90C7-A72BA2606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6768" y="22488"/>
            <a:ext cx="13627100" cy="681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475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0CF3C7A7-C5D4-4B4C-8932-6F7EE8261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69919"/>
            <a:ext cx="8929857" cy="6158294"/>
          </a:xfr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5303EEF-798E-7F4F-B697-6CAA47D50E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01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1084A216-886A-C34A-B876-3EBEDEC06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24" y="301074"/>
            <a:ext cx="10596327" cy="6063975"/>
          </a:xfr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B2C22B-6D05-C948-BA1B-11DA6DEE1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13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DAC2990-7AED-E546-878D-CEA3E6BC3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E89E-EE3D-4475-AAB8-FFBB4AC8A87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203D8D3-1E27-F645-92E4-F25CED515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Goal!</a:t>
            </a: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83502DDD-00CB-644A-8ED2-A6FF925BB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052736"/>
            <a:ext cx="9577064" cy="5151071"/>
          </a:xfrm>
        </p:spPr>
      </p:pic>
    </p:spTree>
    <p:extLst>
      <p:ext uri="{BB962C8B-B14F-4D97-AF65-F5344CB8AC3E}">
        <p14:creationId xmlns:p14="http://schemas.microsoft.com/office/powerpoint/2010/main" val="2253310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3728" y="3504762"/>
            <a:ext cx="8502680" cy="1254125"/>
          </a:xfrm>
        </p:spPr>
        <p:txBody>
          <a:bodyPr/>
          <a:lstStyle/>
          <a:p>
            <a:r>
              <a:rPr lang="en-US" sz="3200" dirty="0"/>
              <a:t>Thank you very much for your attention.</a:t>
            </a:r>
            <a:endParaRPr lang="de-CH" sz="3600" dirty="0">
              <a:latin typeface="Basic Commercial Bold" panose="02000806030000020004" pitchFamily="2" charset="0"/>
            </a:endParaRPr>
          </a:p>
        </p:txBody>
      </p:sp>
      <p:pic>
        <p:nvPicPr>
          <p:cNvPr id="10" name="Grafik 9"/>
          <p:cNvPicPr preferRelativeResize="0"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6427720"/>
            <a:ext cx="1554027" cy="179710"/>
          </a:xfrm>
          <a:prstGeom prst="rect">
            <a:avLst/>
          </a:prstGeom>
        </p:spPr>
      </p:pic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3071664" y="6340969"/>
            <a:ext cx="27696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CH" sz="1400" dirty="0">
                <a:solidFill>
                  <a:srgbClr val="000000"/>
                </a:solidFill>
                <a:latin typeface="Arial" charset="0"/>
              </a:rPr>
              <a:t>FHO University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of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Applied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Sciences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of</a:t>
            </a:r>
            <a:r>
              <a:rPr lang="de-CH" sz="1400" dirty="0">
                <a:solidFill>
                  <a:srgbClr val="000000"/>
                </a:solidFill>
                <a:latin typeface="Arial" charset="0"/>
              </a:rPr>
              <a:t> Eastern </a:t>
            </a:r>
            <a:r>
              <a:rPr lang="de-CH" sz="1400" dirty="0" err="1">
                <a:solidFill>
                  <a:srgbClr val="000000"/>
                </a:solidFill>
                <a:latin typeface="Arial" charset="0"/>
              </a:rPr>
              <a:t>Switzerland</a:t>
            </a:r>
            <a:endParaRPr lang="de-CH" sz="1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067" y="6286432"/>
            <a:ext cx="3240000" cy="442452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11416" y="6218711"/>
            <a:ext cx="12167320" cy="57078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8100274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_htwchur">
  <a:themeElements>
    <a:clrScheme name="vorlage_htwchur_2017">
      <a:dk1>
        <a:srgbClr val="000000"/>
      </a:dk1>
      <a:lt1>
        <a:srgbClr val="FFFFFF"/>
      </a:lt1>
      <a:dk2>
        <a:srgbClr val="3F3F3F"/>
      </a:dk2>
      <a:lt2>
        <a:srgbClr val="CCCCCC"/>
      </a:lt2>
      <a:accent1>
        <a:srgbClr val="4B92A4"/>
      </a:accent1>
      <a:accent2>
        <a:srgbClr val="B39048"/>
      </a:accent2>
      <a:accent3>
        <a:srgbClr val="C86E6F"/>
      </a:accent3>
      <a:accent4>
        <a:srgbClr val="003699"/>
      </a:accent4>
      <a:accent5>
        <a:srgbClr val="CCCCCC"/>
      </a:accent5>
      <a:accent6>
        <a:srgbClr val="595959"/>
      </a:accent6>
      <a:hlink>
        <a:srgbClr val="4B92A4"/>
      </a:hlink>
      <a:folHlink>
        <a:srgbClr val="B3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rlage_htwchur_2017">
        <a:dk1>
          <a:srgbClr val="000000"/>
        </a:dk1>
        <a:lt1>
          <a:srgbClr val="FFFFFF"/>
        </a:lt1>
        <a:dk2>
          <a:srgbClr val="3F3F3F"/>
        </a:dk2>
        <a:lt2>
          <a:srgbClr val="CCCCCC"/>
        </a:lt2>
        <a:accent1>
          <a:srgbClr val="4B92A4"/>
        </a:accent1>
        <a:accent2>
          <a:srgbClr val="B39048"/>
        </a:accent2>
        <a:accent3>
          <a:srgbClr val="C86E6F"/>
        </a:accent3>
        <a:accent4>
          <a:srgbClr val="003699"/>
        </a:accent4>
        <a:accent5>
          <a:srgbClr val="CCCCCC"/>
        </a:accent5>
        <a:accent6>
          <a:srgbClr val="595959"/>
        </a:accent6>
        <a:hlink>
          <a:srgbClr val="4B92A4"/>
        </a:hlink>
        <a:folHlink>
          <a:srgbClr val="B3904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pi_en_powerpoint_arial.potx" id="{D24A1696-809E-48D0-AA90-12725944CD03}" vid="{191C9EF2-7B55-4B08-B02C-10C30C4D7B1F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vorlage_htwchur</Template>
  <TotalTime>0</TotalTime>
  <Words>270</Words>
  <Application>Microsoft Macintosh PowerPoint</Application>
  <PresentationFormat>Breitbild</PresentationFormat>
  <Paragraphs>56</Paragraphs>
  <Slides>13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Basic Commercial Bold</vt:lpstr>
      <vt:lpstr>Helvetica</vt:lpstr>
      <vt:lpstr>Symbol</vt:lpstr>
      <vt:lpstr>Times New Roman</vt:lpstr>
      <vt:lpstr>Wingdings</vt:lpstr>
      <vt:lpstr>vorlage_htwchur</vt:lpstr>
      <vt:lpstr>Urban Forestry</vt:lpstr>
      <vt:lpstr>Urban forestry</vt:lpstr>
      <vt:lpstr>PowerPoint-Präsentation</vt:lpstr>
      <vt:lpstr>Forests and sustainable cities</vt:lpstr>
      <vt:lpstr>Greenmaker – kids make cities greener</vt:lpstr>
      <vt:lpstr>from «so called» participation to «true» participation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Our Goal!</vt:lpstr>
      <vt:lpstr>Thank you very much for your attention.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Forestry</dc:title>
  <dc:creator>Thomas Hodel</dc:creator>
  <cp:lastModifiedBy>Microsoft Office-Benutzer</cp:lastModifiedBy>
  <cp:revision>11</cp:revision>
  <cp:lastPrinted>2016-12-12T14:02:44Z</cp:lastPrinted>
  <dcterms:created xsi:type="dcterms:W3CDTF">2018-04-26T10:03:46Z</dcterms:created>
  <dcterms:modified xsi:type="dcterms:W3CDTF">2018-05-01T08:57:50Z</dcterms:modified>
</cp:coreProperties>
</file>