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4" r:id="rId2"/>
    <p:sldId id="277" r:id="rId3"/>
    <p:sldId id="286" r:id="rId4"/>
    <p:sldId id="282" r:id="rId5"/>
    <p:sldId id="271" r:id="rId6"/>
    <p:sldId id="285" r:id="rId7"/>
    <p:sldId id="279" r:id="rId8"/>
    <p:sldId id="274" r:id="rId9"/>
    <p:sldId id="283" r:id="rId10"/>
    <p:sldId id="295" r:id="rId11"/>
    <p:sldId id="289" r:id="rId12"/>
    <p:sldId id="296" r:id="rId13"/>
    <p:sldId id="287" r:id="rId14"/>
    <p:sldId id="291" r:id="rId15"/>
    <p:sldId id="290" r:id="rId16"/>
    <p:sldId id="297" r:id="rId17"/>
  </p:sldIdLst>
  <p:sldSz cx="9144000" cy="6858000" type="screen4x3"/>
  <p:notesSz cx="7077075" cy="93630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7" autoAdjust="0"/>
    <p:restoredTop sz="94660"/>
  </p:normalViewPr>
  <p:slideViewPr>
    <p:cSldViewPr>
      <p:cViewPr varScale="1">
        <p:scale>
          <a:sx n="110" d="100"/>
          <a:sy n="110" d="100"/>
        </p:scale>
        <p:origin x="169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69D1494-6294-4552-AAB4-5B766D399A22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957DCE58-2477-4984-B9D4-A204466A72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74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do we</a:t>
            </a:r>
            <a:r>
              <a:rPr lang="nl-NL" baseline="0" dirty="0" smtClean="0"/>
              <a:t> do and </a:t>
            </a:r>
            <a:r>
              <a:rPr lang="nl-NL" baseline="0" dirty="0" err="1" smtClean="0"/>
              <a:t>why</a:t>
            </a:r>
            <a:r>
              <a:rPr lang="nl-NL" baseline="0" dirty="0" smtClean="0"/>
              <a:t>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397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l-NL" sz="1200" dirty="0" err="1" smtClean="0">
                <a:solidFill>
                  <a:schemeClr val="accent1"/>
                </a:solidFill>
              </a:rPr>
              <a:t>Being</a:t>
            </a:r>
            <a:r>
              <a:rPr lang="nl-NL" sz="1200" dirty="0" smtClean="0">
                <a:solidFill>
                  <a:schemeClr val="accent1"/>
                </a:solidFill>
              </a:rPr>
              <a:t> present – </a:t>
            </a:r>
            <a:r>
              <a:rPr lang="nl-NL" sz="1200" dirty="0" err="1" smtClean="0">
                <a:solidFill>
                  <a:schemeClr val="accent1"/>
                </a:solidFill>
              </a:rPr>
              <a:t>getting</a:t>
            </a:r>
            <a:r>
              <a:rPr lang="nl-NL" sz="1200" dirty="0" smtClean="0">
                <a:solidFill>
                  <a:schemeClr val="accent1"/>
                </a:solidFill>
              </a:rPr>
              <a:t> off</a:t>
            </a:r>
          </a:p>
          <a:p>
            <a:pPr algn="l"/>
            <a:r>
              <a:rPr lang="nl-NL" sz="1200" dirty="0" smtClean="0">
                <a:solidFill>
                  <a:schemeClr val="accent1"/>
                </a:solidFill>
              </a:rPr>
              <a:t>Group concern - common </a:t>
            </a:r>
            <a:r>
              <a:rPr lang="nl-NL" sz="1200" dirty="0" err="1" smtClean="0">
                <a:solidFill>
                  <a:schemeClr val="accent1"/>
                </a:solidFill>
              </a:rPr>
              <a:t>goods</a:t>
            </a:r>
            <a:endParaRPr lang="nl-NL" sz="1200" dirty="0" smtClean="0">
              <a:solidFill>
                <a:schemeClr val="accent1"/>
              </a:solidFill>
            </a:endParaRPr>
          </a:p>
          <a:p>
            <a:pPr algn="l"/>
            <a:r>
              <a:rPr lang="nl-NL" sz="1200" dirty="0" smtClean="0">
                <a:solidFill>
                  <a:schemeClr val="accent1"/>
                </a:solidFill>
              </a:rPr>
              <a:t>Thinking </a:t>
            </a:r>
            <a:r>
              <a:rPr lang="nl-NL" sz="1200" dirty="0" err="1" smtClean="0">
                <a:solidFill>
                  <a:schemeClr val="accent1"/>
                </a:solidFill>
              </a:rPr>
              <a:t>along</a:t>
            </a:r>
            <a:r>
              <a:rPr lang="nl-NL" sz="1200" dirty="0" smtClean="0">
                <a:solidFill>
                  <a:schemeClr val="accent1"/>
                </a:solidFill>
              </a:rPr>
              <a:t> – critical friend</a:t>
            </a:r>
          </a:p>
          <a:p>
            <a:pPr algn="l"/>
            <a:r>
              <a:rPr lang="nl-NL" sz="1200" dirty="0" smtClean="0">
                <a:solidFill>
                  <a:schemeClr val="accent1"/>
                </a:solidFill>
              </a:rPr>
              <a:t>System –field </a:t>
            </a:r>
            <a:r>
              <a:rPr lang="nl-NL" sz="1200" dirty="0" err="1" smtClean="0">
                <a:solidFill>
                  <a:schemeClr val="accent1"/>
                </a:solidFill>
              </a:rPr>
              <a:t>knowledge</a:t>
            </a:r>
            <a:endParaRPr lang="nl-NL" sz="1200" dirty="0" smtClean="0">
              <a:solidFill>
                <a:schemeClr val="accent1"/>
              </a:solidFill>
            </a:endParaRPr>
          </a:p>
          <a:p>
            <a:pPr algn="l"/>
            <a:r>
              <a:rPr lang="nl-NL" sz="1200" dirty="0" smtClean="0">
                <a:solidFill>
                  <a:schemeClr val="accent1"/>
                </a:solidFill>
              </a:rPr>
              <a:t>Binding – </a:t>
            </a:r>
            <a:r>
              <a:rPr lang="nl-NL" sz="1200" dirty="0" err="1" smtClean="0">
                <a:solidFill>
                  <a:schemeClr val="accent1"/>
                </a:solidFill>
              </a:rPr>
              <a:t>Sharing</a:t>
            </a:r>
            <a:endParaRPr lang="nl-NL" sz="1200" dirty="0" smtClean="0">
              <a:solidFill>
                <a:schemeClr val="accent1"/>
              </a:solidFill>
            </a:endParaRPr>
          </a:p>
          <a:p>
            <a:pPr algn="l"/>
            <a:r>
              <a:rPr lang="nl-NL" sz="1200" dirty="0" err="1" smtClean="0">
                <a:solidFill>
                  <a:schemeClr val="accent1"/>
                </a:solidFill>
              </a:rPr>
              <a:t>Reflective</a:t>
            </a:r>
            <a:r>
              <a:rPr lang="nl-NL" sz="1200" dirty="0" smtClean="0">
                <a:solidFill>
                  <a:schemeClr val="accent1"/>
                </a:solidFill>
              </a:rPr>
              <a:t> practitioner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7477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503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0688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9442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9333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CE58-2477-4984-B9D4-A204466A725F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515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951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513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096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228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634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806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6531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203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5699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72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BF34E-999A-479A-8A48-33EF4F44544B}" type="datetimeFigureOut">
              <a:rPr lang="nl-NL" smtClean="0"/>
              <a:t>16-4-2018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29A49-11FD-4943-8461-A69EE5858A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356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69"/>
            <a:ext cx="9209694" cy="50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hoek 1"/>
          <p:cNvSpPr/>
          <p:nvPr/>
        </p:nvSpPr>
        <p:spPr>
          <a:xfrm>
            <a:off x="13325" y="292494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Master Pedagogy / Urban Education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Developments in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Social Work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" y="5030231"/>
            <a:ext cx="1755775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6071176" y="546919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smtClean="0"/>
              <a:t>April 30th 2018</a:t>
            </a:r>
            <a:r>
              <a:rPr lang="nl-NL" sz="1600" dirty="0"/>
              <a:t/>
            </a:r>
            <a:br>
              <a:rPr lang="nl-NL" sz="1600" dirty="0"/>
            </a:br>
            <a:r>
              <a:rPr lang="nl-NL" sz="1600" dirty="0" smtClean="0"/>
              <a:t>Kitt Bosman  MHOB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11784" y="6300187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smtClean="0">
                <a:solidFill>
                  <a:srgbClr val="C00000"/>
                </a:solidFill>
              </a:rPr>
              <a:t>    of </a:t>
            </a:r>
            <a:r>
              <a:rPr lang="nl-NL" sz="1100" dirty="0" err="1" smtClean="0">
                <a:solidFill>
                  <a:srgbClr val="C00000"/>
                </a:solidFill>
              </a:rPr>
              <a:t>applied</a:t>
            </a:r>
            <a:r>
              <a:rPr lang="nl-NL" sz="1100" dirty="0" smtClean="0">
                <a:solidFill>
                  <a:srgbClr val="C00000"/>
                </a:solidFill>
              </a:rPr>
              <a:t> </a:t>
            </a:r>
            <a:r>
              <a:rPr lang="nl-NL" sz="1100" dirty="0" err="1" smtClean="0">
                <a:solidFill>
                  <a:srgbClr val="C00000"/>
                </a:solidFill>
              </a:rPr>
              <a:t>Science</a:t>
            </a:r>
            <a:endParaRPr lang="nl-NL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City </a:t>
            </a:r>
            <a:r>
              <a:rPr lang="nl-NL" dirty="0" err="1" smtClean="0"/>
              <a:t>Pedagogy</a:t>
            </a:r>
            <a:r>
              <a:rPr lang="nl-NL" dirty="0" smtClean="0"/>
              <a:t>/Urban </a:t>
            </a:r>
            <a:r>
              <a:rPr lang="nl-NL" dirty="0" err="1" smtClean="0"/>
              <a:t>education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r>
              <a:rPr lang="nl-NL" dirty="0" smtClean="0"/>
              <a:t>Trends in Public </a:t>
            </a:r>
            <a:r>
              <a:rPr lang="nl-NL" dirty="0" err="1" smtClean="0"/>
              <a:t>Spaces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 smtClean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66" y="2348880"/>
            <a:ext cx="8567253" cy="22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Professional masters in the Netherlands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567333"/>
            <a:ext cx="3820618" cy="4525963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4427984" y="1567333"/>
            <a:ext cx="33661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7 professional masters pedagogy</a:t>
            </a:r>
          </a:p>
          <a:p>
            <a:r>
              <a:rPr lang="en-US" sz="2000" dirty="0">
                <a:solidFill>
                  <a:srgbClr val="0070C0"/>
                </a:solidFill>
              </a:rPr>
              <a:t>7 different perspectives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 smtClean="0">
                <a:solidFill>
                  <a:srgbClr val="0070C0"/>
                </a:solidFill>
              </a:rPr>
              <a:t>In </a:t>
            </a:r>
            <a:r>
              <a:rPr lang="en-US" sz="2000" dirty="0">
                <a:solidFill>
                  <a:srgbClr val="0070C0"/>
                </a:solidFill>
              </a:rPr>
              <a:t>Rotterdam we </a:t>
            </a:r>
            <a:r>
              <a:rPr lang="en-US" sz="2000" dirty="0" smtClean="0">
                <a:solidFill>
                  <a:srgbClr val="0070C0"/>
                </a:solidFill>
              </a:rPr>
              <a:t>choose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Social-pedagogical </a:t>
            </a:r>
            <a:r>
              <a:rPr lang="en-US" sz="2000" dirty="0" smtClean="0">
                <a:solidFill>
                  <a:srgbClr val="0070C0"/>
                </a:solidFill>
              </a:rPr>
              <a:t>perspective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“city pedagogue”</a:t>
            </a:r>
            <a:endParaRPr lang="en-US" sz="2400" b="1" dirty="0">
              <a:solidFill>
                <a:srgbClr val="0070C0"/>
              </a:solidFill>
            </a:endParaRP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Because of the </a:t>
            </a:r>
            <a:r>
              <a:rPr lang="en-US" sz="2000" dirty="0" smtClean="0">
                <a:solidFill>
                  <a:srgbClr val="0070C0"/>
                </a:solidFill>
              </a:rPr>
              <a:t>facts: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 smtClean="0">
                <a:solidFill>
                  <a:srgbClr val="0070C0"/>
                </a:solidFill>
              </a:rPr>
              <a:t>- Big </a:t>
            </a:r>
            <a:r>
              <a:rPr lang="en-US" sz="2000" dirty="0">
                <a:solidFill>
                  <a:srgbClr val="0070C0"/>
                </a:solidFill>
              </a:rPr>
              <a:t>city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- Rejuvenation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 smtClean="0">
                <a:solidFill>
                  <a:srgbClr val="0070C0"/>
                </a:solidFill>
              </a:rPr>
              <a:t>- Urban context of Rotterdam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7997" y="230783"/>
            <a:ext cx="8178011" cy="1542033"/>
          </a:xfrm>
        </p:spPr>
        <p:txBody>
          <a:bodyPr/>
          <a:lstStyle/>
          <a:p>
            <a:pPr algn="l"/>
            <a:r>
              <a:rPr lang="nl-NL" dirty="0" err="1">
                <a:solidFill>
                  <a:srgbClr val="002060"/>
                </a:solidFill>
              </a:rPr>
              <a:t>Competences</a:t>
            </a:r>
            <a:r>
              <a:rPr lang="nl-NL" dirty="0">
                <a:solidFill>
                  <a:srgbClr val="002060"/>
                </a:solidFill>
              </a:rPr>
              <a:t> of a </a:t>
            </a:r>
            <a:r>
              <a:rPr lang="nl-NL" dirty="0" smtClean="0">
                <a:solidFill>
                  <a:srgbClr val="002060"/>
                </a:solidFill>
              </a:rPr>
              <a:t>‘</a:t>
            </a:r>
            <a:r>
              <a:rPr lang="nl-NL" dirty="0" err="1" smtClean="0">
                <a:solidFill>
                  <a:srgbClr val="002060"/>
                </a:solidFill>
              </a:rPr>
              <a:t>city</a:t>
            </a:r>
            <a:r>
              <a:rPr lang="nl-NL" dirty="0" smtClean="0">
                <a:solidFill>
                  <a:srgbClr val="002060"/>
                </a:solidFill>
              </a:rPr>
              <a:t> </a:t>
            </a:r>
            <a:r>
              <a:rPr lang="nl-NL" dirty="0" err="1" smtClean="0">
                <a:solidFill>
                  <a:srgbClr val="002060"/>
                </a:solidFill>
              </a:rPr>
              <a:t>pedagogue</a:t>
            </a:r>
            <a:r>
              <a:rPr lang="nl-NL" dirty="0" smtClean="0">
                <a:solidFill>
                  <a:srgbClr val="002060"/>
                </a:solidFill>
              </a:rPr>
              <a:t>’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7997" y="1772816"/>
            <a:ext cx="7776864" cy="41540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networking</a:t>
            </a:r>
            <a:r>
              <a:rPr lang="nl-NL" dirty="0" smtClean="0">
                <a:solidFill>
                  <a:schemeClr val="accent1"/>
                </a:solidFill>
              </a:rPr>
              <a:t> &amp; </a:t>
            </a:r>
            <a:r>
              <a:rPr lang="nl-NL" dirty="0" err="1" smtClean="0">
                <a:solidFill>
                  <a:schemeClr val="accent1"/>
                </a:solidFill>
              </a:rPr>
              <a:t>connecting</a:t>
            </a:r>
            <a:endParaRPr lang="nl-NL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/>
                </a:solidFill>
              </a:rPr>
              <a:t>research skills </a:t>
            </a:r>
            <a:r>
              <a:rPr lang="nl-NL" dirty="0" err="1" smtClean="0">
                <a:solidFill>
                  <a:schemeClr val="accent1"/>
                </a:solidFill>
              </a:rPr>
              <a:t>and</a:t>
            </a:r>
            <a:r>
              <a:rPr lang="nl-NL" dirty="0" smtClean="0">
                <a:solidFill>
                  <a:schemeClr val="accent1"/>
                </a:solidFill>
              </a:rPr>
              <a:t> attitude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contextualizing</a:t>
            </a:r>
            <a:endParaRPr lang="nl-NL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communicating</a:t>
            </a:r>
            <a:endParaRPr lang="nl-NL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</a:rPr>
              <a:t>l</a:t>
            </a:r>
            <a:r>
              <a:rPr lang="nl-NL" dirty="0" err="1" smtClean="0">
                <a:solidFill>
                  <a:schemeClr val="accent1"/>
                </a:solidFill>
              </a:rPr>
              <a:t>eadership</a:t>
            </a:r>
            <a:endParaRPr lang="nl-NL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professionalizing</a:t>
            </a:r>
            <a:endParaRPr lang="nl-NL" dirty="0" smtClean="0">
              <a:solidFill>
                <a:schemeClr val="accent1"/>
              </a:solidFill>
            </a:endParaRPr>
          </a:p>
          <a:p>
            <a:pPr algn="l"/>
            <a:endParaRPr lang="nl-NL" dirty="0" smtClean="0">
              <a:solidFill>
                <a:schemeClr val="accent1"/>
              </a:solidFill>
            </a:endParaRPr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929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2928" cy="1758057"/>
          </a:xfr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/>
              <a:t>Professional </a:t>
            </a:r>
            <a:r>
              <a:rPr lang="en-US" sz="3200" dirty="0"/>
              <a:t>Master </a:t>
            </a:r>
            <a:r>
              <a:rPr lang="en-US" sz="3200" dirty="0" smtClean="0"/>
              <a:t> Pedagogy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 </a:t>
            </a:r>
            <a:r>
              <a:rPr lang="en-US" sz="2000" dirty="0" smtClean="0"/>
              <a:t>Post-bachelor master </a:t>
            </a:r>
            <a:r>
              <a:rPr lang="en-US" sz="2000" dirty="0"/>
              <a:t>for professionals </a:t>
            </a:r>
            <a:r>
              <a:rPr lang="en-US" sz="2000" dirty="0" smtClean="0"/>
              <a:t>in </a:t>
            </a:r>
            <a:br>
              <a:rPr lang="en-US" sz="2000" dirty="0" smtClean="0"/>
            </a:br>
            <a:r>
              <a:rPr lang="en-US" sz="2000" i="1" dirty="0" smtClean="0"/>
              <a:t>education</a:t>
            </a:r>
            <a:r>
              <a:rPr lang="en-US" sz="2000" i="1" dirty="0"/>
              <a:t>, welfare, youth care, healthcare,  policing </a:t>
            </a:r>
            <a:r>
              <a:rPr lang="en-US" sz="2000" dirty="0" smtClean="0"/>
              <a:t>…</a:t>
            </a:r>
            <a:endParaRPr lang="nl-NL" sz="2000" dirty="0"/>
          </a:p>
        </p:txBody>
      </p:sp>
      <p:pic>
        <p:nvPicPr>
          <p:cNvPr id="4" name="Afbeelding 3" descr="tshaped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59514"/>
            <a:ext cx="3542189" cy="32403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7" name="Tekstvak 6"/>
          <p:cNvSpPr txBox="1"/>
          <p:nvPr/>
        </p:nvSpPr>
        <p:spPr>
          <a:xfrm>
            <a:off x="414253" y="2596130"/>
            <a:ext cx="3744416" cy="341632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dirty="0" err="1" smtClean="0"/>
              <a:t>Why</a:t>
            </a:r>
            <a:r>
              <a:rPr lang="nl-NL" dirty="0" smtClean="0"/>
              <a:t> professional Master? 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- </a:t>
            </a:r>
            <a:r>
              <a:rPr lang="nl-NL" dirty="0" err="1" smtClean="0"/>
              <a:t>Influencing</a:t>
            </a:r>
            <a:r>
              <a:rPr lang="nl-NL" dirty="0" smtClean="0"/>
              <a:t> and making policy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Implementing</a:t>
            </a:r>
            <a:r>
              <a:rPr lang="nl-NL" dirty="0" smtClean="0"/>
              <a:t> new programs</a:t>
            </a:r>
          </a:p>
          <a:p>
            <a:endParaRPr lang="nl-NL" dirty="0" smtClean="0"/>
          </a:p>
          <a:p>
            <a:r>
              <a:rPr lang="nl-NL" dirty="0" smtClean="0"/>
              <a:t>on </a:t>
            </a:r>
            <a:r>
              <a:rPr lang="nl-NL" dirty="0" err="1" smtClean="0"/>
              <a:t>social</a:t>
            </a:r>
            <a:r>
              <a:rPr lang="nl-NL" dirty="0" smtClean="0"/>
              <a:t> </a:t>
            </a:r>
            <a:r>
              <a:rPr lang="nl-NL" dirty="0" err="1" smtClean="0"/>
              <a:t>pedagogical</a:t>
            </a:r>
            <a:r>
              <a:rPr lang="nl-NL" dirty="0" smtClean="0"/>
              <a:t> issues in </a:t>
            </a:r>
            <a:r>
              <a:rPr lang="nl-NL" dirty="0" err="1" smtClean="0"/>
              <a:t>urban</a:t>
            </a:r>
            <a:r>
              <a:rPr lang="nl-NL" dirty="0" smtClean="0"/>
              <a:t> context  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0" name="Rechthoek 9"/>
          <p:cNvSpPr/>
          <p:nvPr/>
        </p:nvSpPr>
        <p:spPr>
          <a:xfrm>
            <a:off x="4578163" y="2637496"/>
            <a:ext cx="3960440" cy="3416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14630"/>
            <a:ext cx="1171073" cy="139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953" y="4602587"/>
            <a:ext cx="1584325" cy="137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53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177367"/>
            <a:ext cx="7772400" cy="1512169"/>
          </a:xfrm>
        </p:spPr>
        <p:txBody>
          <a:bodyPr/>
          <a:lstStyle/>
          <a:p>
            <a:r>
              <a:rPr lang="nl-NL" dirty="0" err="1" smtClean="0"/>
              <a:t>History</a:t>
            </a:r>
            <a:r>
              <a:rPr lang="nl-NL" dirty="0" smtClean="0"/>
              <a:t> of </a:t>
            </a:r>
            <a:r>
              <a:rPr lang="nl-NL" dirty="0" err="1" smtClean="0"/>
              <a:t>social</a:t>
            </a:r>
            <a:r>
              <a:rPr lang="nl-NL" dirty="0" smtClean="0"/>
              <a:t> </a:t>
            </a:r>
            <a:r>
              <a:rPr lang="nl-NL" dirty="0" err="1" smtClean="0"/>
              <a:t>work</a:t>
            </a:r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185891"/>
              </p:ext>
            </p:extLst>
          </p:nvPr>
        </p:nvGraphicFramePr>
        <p:xfrm>
          <a:off x="773324" y="1673102"/>
          <a:ext cx="7448872" cy="388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8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565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Period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Before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WOII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Start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social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work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in North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/>
                      </a:r>
                      <a:b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Volunteers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and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charities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‘50/70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Rebuilding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: welfare state </a:t>
                      </a:r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and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institutions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‘80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Crisis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, cuts,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upscaling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Mid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‘90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Economic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rise</a:t>
                      </a:r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: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social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NL" sz="240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investments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‘00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Crisis / </a:t>
                      </a:r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Social</a:t>
                      </a:r>
                      <a:r>
                        <a:rPr lang="nl-NL" sz="24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Reform Act (2007)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973">
                <a:tc>
                  <a:txBody>
                    <a:bodyPr/>
                    <a:lstStyle/>
                    <a:p>
                      <a:r>
                        <a:rPr lang="nl-NL" sz="24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2015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Decentralisations</a:t>
                      </a:r>
                      <a:endParaRPr lang="nl-NL" sz="24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69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2039255"/>
            <a:ext cx="3635897" cy="397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822196"/>
            <a:ext cx="7772400" cy="792087"/>
          </a:xfrm>
        </p:spPr>
        <p:txBody>
          <a:bodyPr/>
          <a:lstStyle/>
          <a:p>
            <a:r>
              <a:rPr lang="nl-NL" dirty="0" smtClean="0"/>
              <a:t>Trends in </a:t>
            </a:r>
            <a:r>
              <a:rPr lang="nl-NL" dirty="0" err="1" smtClean="0"/>
              <a:t>the</a:t>
            </a:r>
            <a:r>
              <a:rPr lang="nl-NL" dirty="0" smtClean="0"/>
              <a:t> Netherlands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6120680" cy="440059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/>
                </a:solidFill>
              </a:rPr>
              <a:t>High </a:t>
            </a:r>
            <a:r>
              <a:rPr lang="nl-NL" dirty="0" err="1" smtClean="0">
                <a:solidFill>
                  <a:schemeClr val="accent1"/>
                </a:solidFill>
              </a:rPr>
              <a:t>expenses</a:t>
            </a:r>
            <a:r>
              <a:rPr lang="nl-NL" dirty="0" smtClean="0">
                <a:solidFill>
                  <a:schemeClr val="accent1"/>
                </a:solidFill>
              </a:rPr>
              <a:t> care and welfare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Bureaucracy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Poor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collaboration</a:t>
            </a:r>
            <a:endParaRPr lang="nl-NL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</a:rPr>
              <a:t>Mattheus-effect </a:t>
            </a:r>
            <a:r>
              <a:rPr lang="nl-NL" sz="2400" dirty="0">
                <a:solidFill>
                  <a:schemeClr val="accent1"/>
                </a:solidFill>
              </a:rPr>
              <a:t>(1975, </a:t>
            </a:r>
            <a:r>
              <a:rPr lang="nl-NL" sz="2400" dirty="0" err="1">
                <a:solidFill>
                  <a:schemeClr val="accent1"/>
                </a:solidFill>
              </a:rPr>
              <a:t>Deleeck</a:t>
            </a:r>
            <a:r>
              <a:rPr lang="nl-NL" sz="2400" dirty="0">
                <a:solidFill>
                  <a:schemeClr val="accent1"/>
                </a:solidFill>
              </a:rPr>
              <a:t>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Normalisation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endParaRPr lang="nl-NL" sz="280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</a:rPr>
              <a:t>Market </a:t>
            </a:r>
            <a:r>
              <a:rPr lang="nl-NL" dirty="0" err="1" smtClean="0">
                <a:solidFill>
                  <a:schemeClr val="accent1"/>
                </a:solidFill>
              </a:rPr>
              <a:t>mechanism</a:t>
            </a:r>
            <a:r>
              <a:rPr lang="nl-NL" dirty="0" smtClean="0">
                <a:solidFill>
                  <a:schemeClr val="accent1"/>
                </a:solidFill>
              </a:rPr>
              <a:t> / Tenders</a:t>
            </a:r>
            <a:endParaRPr lang="nl-NL" dirty="0">
              <a:solidFill>
                <a:schemeClr val="accent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/>
                </a:solidFill>
              </a:rPr>
              <a:t>Cuts</a:t>
            </a:r>
            <a:endParaRPr lang="nl-N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2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792087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 smtClean="0"/>
              <a:t>2015    </a:t>
            </a:r>
            <a:r>
              <a:rPr lang="nl-NL" dirty="0" err="1" smtClean="0"/>
              <a:t>Transition</a:t>
            </a:r>
            <a:r>
              <a:rPr lang="nl-NL" dirty="0" smtClean="0"/>
              <a:t> </a:t>
            </a:r>
            <a:r>
              <a:rPr lang="nl-NL" dirty="0"/>
              <a:t>&amp; </a:t>
            </a:r>
            <a:r>
              <a:rPr lang="nl-NL" dirty="0" err="1"/>
              <a:t>Transformation</a:t>
            </a:r>
            <a:r>
              <a:rPr lang="nl-NL" dirty="0"/>
              <a:t>	</a:t>
            </a:r>
            <a:r>
              <a:rPr lang="nl-NL" dirty="0" smtClean="0"/>
              <a:t>  </a:t>
            </a:r>
            <a:endParaRPr lang="nl-NL" sz="1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11" y="2060210"/>
            <a:ext cx="348138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471" y="2092020"/>
            <a:ext cx="36874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3" y="2585518"/>
            <a:ext cx="1444625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55" y="2606722"/>
            <a:ext cx="1444625" cy="148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75" y="2602108"/>
            <a:ext cx="15065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324" y="2602108"/>
            <a:ext cx="1511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318" y="2585518"/>
            <a:ext cx="15065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37079"/>
            <a:ext cx="7162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1085330" y="5230424"/>
            <a:ext cx="70680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Why?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Closely to the </a:t>
            </a:r>
            <a:r>
              <a:rPr lang="en-US" sz="2000" b="1" dirty="0" smtClean="0">
                <a:solidFill>
                  <a:schemeClr val="accent1"/>
                </a:solidFill>
              </a:rPr>
              <a:t>citizens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Too </a:t>
            </a:r>
            <a:r>
              <a:rPr lang="en-US" sz="2000" b="1" dirty="0">
                <a:solidFill>
                  <a:schemeClr val="accent1"/>
                </a:solidFill>
              </a:rPr>
              <a:t>expensive 	   </a:t>
            </a:r>
            <a:r>
              <a:rPr lang="en-US" sz="2000" b="1" dirty="0" smtClean="0">
                <a:solidFill>
                  <a:schemeClr val="accent1"/>
                </a:solidFill>
              </a:rPr>
              <a:t>-&gt;        1st </a:t>
            </a:r>
            <a:r>
              <a:rPr lang="en-US" sz="2000" b="1" dirty="0">
                <a:solidFill>
                  <a:schemeClr val="accent1"/>
                </a:solidFill>
              </a:rPr>
              <a:t>line:  20%   </a:t>
            </a:r>
            <a:r>
              <a:rPr lang="en-US" sz="2000" b="1" dirty="0" smtClean="0">
                <a:solidFill>
                  <a:schemeClr val="accent1"/>
                </a:solidFill>
              </a:rPr>
              <a:t>2nd line</a:t>
            </a:r>
            <a:r>
              <a:rPr lang="en-US" sz="2000" b="1" dirty="0">
                <a:solidFill>
                  <a:schemeClr val="accent1"/>
                </a:solidFill>
              </a:rPr>
              <a:t>: 80 %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716573" y="1588197"/>
            <a:ext cx="7671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  </a:t>
            </a:r>
            <a:r>
              <a:rPr lang="nl-NL" sz="2400" dirty="0" err="1" smtClean="0">
                <a:solidFill>
                  <a:schemeClr val="accent1"/>
                </a:solidFill>
              </a:rPr>
              <a:t>Transition</a:t>
            </a:r>
            <a:r>
              <a:rPr lang="nl-NL" sz="2400" dirty="0" smtClean="0">
                <a:solidFill>
                  <a:schemeClr val="accent1"/>
                </a:solidFill>
              </a:rPr>
              <a:t>    </a:t>
            </a:r>
            <a:r>
              <a:rPr lang="nl-NL" sz="2400" dirty="0" smtClean="0"/>
              <a:t>                                              </a:t>
            </a:r>
            <a:r>
              <a:rPr lang="nl-NL" sz="2400" dirty="0" err="1" smtClean="0">
                <a:solidFill>
                  <a:schemeClr val="accent1"/>
                </a:solidFill>
              </a:rPr>
              <a:t>Transformation</a:t>
            </a:r>
            <a:endParaRPr lang="nl-NL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4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187624" y="1268760"/>
            <a:ext cx="770485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err="1" smtClean="0"/>
              <a:t>Main</a:t>
            </a:r>
            <a:r>
              <a:rPr lang="nl-NL" sz="3600" dirty="0" smtClean="0"/>
              <a:t> </a:t>
            </a:r>
            <a:r>
              <a:rPr lang="nl-NL" sz="3600" dirty="0" err="1" smtClean="0"/>
              <a:t>principles</a:t>
            </a:r>
            <a:r>
              <a:rPr lang="nl-NL" sz="2400" dirty="0" smtClean="0"/>
              <a:t>:</a:t>
            </a:r>
            <a:br>
              <a:rPr lang="nl-NL" sz="2400" dirty="0" smtClean="0"/>
            </a:br>
            <a:endParaRPr lang="nl-N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4000" dirty="0" err="1" smtClean="0">
                <a:solidFill>
                  <a:schemeClr val="accent1"/>
                </a:solidFill>
              </a:rPr>
              <a:t>Compensation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r>
              <a:rPr lang="nl-NL" sz="4000" dirty="0" err="1" smtClean="0">
                <a:solidFill>
                  <a:schemeClr val="accent1"/>
                </a:solidFill>
              </a:rPr>
              <a:t>Principle</a:t>
            </a:r>
            <a:r>
              <a:rPr lang="nl-NL" sz="4000" dirty="0" smtClean="0">
                <a:solidFill>
                  <a:schemeClr val="accent1"/>
                </a:solidFill>
              </a:rPr>
              <a:t>: </a:t>
            </a:r>
            <a:br>
              <a:rPr lang="nl-NL" sz="4000" dirty="0" smtClean="0">
                <a:solidFill>
                  <a:schemeClr val="accent1"/>
                </a:solidFill>
              </a:rPr>
            </a:br>
            <a:r>
              <a:rPr lang="nl-NL" sz="4000" i="1" dirty="0" smtClean="0">
                <a:solidFill>
                  <a:schemeClr val="accent1"/>
                </a:solidFill>
              </a:rPr>
              <a:t>no </a:t>
            </a:r>
            <a:r>
              <a:rPr lang="nl-NL" sz="4000" i="1" dirty="0" err="1" smtClean="0">
                <a:solidFill>
                  <a:schemeClr val="accent1"/>
                </a:solidFill>
              </a:rPr>
              <a:t>claiming</a:t>
            </a:r>
            <a:r>
              <a:rPr lang="nl-NL" sz="4000" i="1" dirty="0" smtClean="0">
                <a:solidFill>
                  <a:schemeClr val="accent1"/>
                </a:solidFill>
              </a:rPr>
              <a:t> </a:t>
            </a:r>
            <a:r>
              <a:rPr lang="nl-NL" sz="4000" i="1" dirty="0" err="1" smtClean="0">
                <a:solidFill>
                  <a:schemeClr val="accent1"/>
                </a:solidFill>
              </a:rPr>
              <a:t>anymore</a:t>
            </a:r>
            <a:endParaRPr lang="nl-NL" sz="4000" i="1" dirty="0" smtClean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4000" dirty="0" err="1" smtClean="0">
                <a:solidFill>
                  <a:schemeClr val="accent1"/>
                </a:solidFill>
              </a:rPr>
              <a:t>Each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r>
              <a:rPr lang="nl-NL" sz="4000" dirty="0" err="1" smtClean="0">
                <a:solidFill>
                  <a:schemeClr val="accent1"/>
                </a:solidFill>
              </a:rPr>
              <a:t>local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r>
              <a:rPr lang="nl-NL" sz="4000" dirty="0" err="1" smtClean="0">
                <a:solidFill>
                  <a:schemeClr val="accent1"/>
                </a:solidFill>
              </a:rPr>
              <a:t>government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r>
              <a:rPr lang="nl-NL" sz="4000" dirty="0" err="1" smtClean="0">
                <a:solidFill>
                  <a:schemeClr val="accent1"/>
                </a:solidFill>
              </a:rPr>
              <a:t>decides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r>
              <a:rPr lang="nl-NL" sz="4000" dirty="0" err="1" smtClean="0">
                <a:solidFill>
                  <a:schemeClr val="accent1"/>
                </a:solidFill>
              </a:rPr>
              <a:t>their</a:t>
            </a:r>
            <a:r>
              <a:rPr lang="nl-NL" sz="4000" dirty="0" smtClean="0">
                <a:solidFill>
                  <a:schemeClr val="accent1"/>
                </a:solidFill>
              </a:rPr>
              <a:t> way </a:t>
            </a:r>
            <a:r>
              <a:rPr lang="nl-NL" sz="4000" dirty="0" err="1" smtClean="0">
                <a:solidFill>
                  <a:schemeClr val="accent1"/>
                </a:solidFill>
              </a:rPr>
              <a:t>to</a:t>
            </a:r>
            <a:r>
              <a:rPr lang="nl-NL" sz="4000" dirty="0" smtClean="0">
                <a:solidFill>
                  <a:schemeClr val="accent1"/>
                </a:solidFill>
              </a:rPr>
              <a:t>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4000" dirty="0" err="1" smtClean="0">
                <a:solidFill>
                  <a:srgbClr val="002060"/>
                </a:solidFill>
              </a:rPr>
              <a:t>Participation</a:t>
            </a:r>
            <a:r>
              <a:rPr lang="nl-NL" sz="4000" dirty="0" smtClean="0">
                <a:solidFill>
                  <a:srgbClr val="002060"/>
                </a:solidFill>
              </a:rPr>
              <a:t> society:</a:t>
            </a:r>
            <a:r>
              <a:rPr lang="nl-NL" sz="4000" dirty="0" smtClean="0">
                <a:solidFill>
                  <a:schemeClr val="accent1"/>
                </a:solidFill>
              </a:rPr>
              <a:t> </a:t>
            </a:r>
            <a:br>
              <a:rPr lang="nl-NL" sz="4000" dirty="0" smtClean="0">
                <a:solidFill>
                  <a:schemeClr val="accent1"/>
                </a:solidFill>
              </a:rPr>
            </a:br>
            <a:r>
              <a:rPr lang="nl-NL" sz="4000" i="1" dirty="0" err="1" smtClean="0">
                <a:solidFill>
                  <a:schemeClr val="accent1"/>
                </a:solidFill>
              </a:rPr>
              <a:t>self</a:t>
            </a:r>
            <a:r>
              <a:rPr lang="nl-NL" sz="4000" i="1" dirty="0" smtClean="0">
                <a:solidFill>
                  <a:schemeClr val="accent1"/>
                </a:solidFill>
              </a:rPr>
              <a:t> </a:t>
            </a:r>
            <a:r>
              <a:rPr lang="nl-NL" sz="4000" i="1" dirty="0" err="1" smtClean="0">
                <a:solidFill>
                  <a:schemeClr val="accent1"/>
                </a:solidFill>
              </a:rPr>
              <a:t>reliance</a:t>
            </a:r>
            <a:r>
              <a:rPr lang="nl-NL" sz="4000" i="1" dirty="0" smtClean="0">
                <a:solidFill>
                  <a:schemeClr val="accent1"/>
                </a:solidFill>
              </a:rPr>
              <a:t> </a:t>
            </a:r>
            <a:r>
              <a:rPr lang="nl-NL" sz="4000" i="1" dirty="0" err="1" smtClean="0">
                <a:solidFill>
                  <a:schemeClr val="accent1"/>
                </a:solidFill>
              </a:rPr>
              <a:t>and</a:t>
            </a:r>
            <a:r>
              <a:rPr lang="nl-NL" sz="4000" i="1" dirty="0" smtClean="0">
                <a:solidFill>
                  <a:schemeClr val="accent1"/>
                </a:solidFill>
              </a:rPr>
              <a:t> </a:t>
            </a:r>
            <a:r>
              <a:rPr lang="nl-NL" sz="4000" i="1" dirty="0" err="1" smtClean="0">
                <a:solidFill>
                  <a:schemeClr val="accent1"/>
                </a:solidFill>
              </a:rPr>
              <a:t>active</a:t>
            </a:r>
            <a:r>
              <a:rPr lang="nl-NL" sz="4000" i="1" dirty="0" smtClean="0">
                <a:solidFill>
                  <a:schemeClr val="accent1"/>
                </a:solidFill>
              </a:rPr>
              <a:t> </a:t>
            </a:r>
            <a:r>
              <a:rPr lang="nl-NL" sz="4000" i="1" dirty="0" err="1" smtClean="0">
                <a:solidFill>
                  <a:schemeClr val="accent1"/>
                </a:solidFill>
              </a:rPr>
              <a:t>citizenship</a:t>
            </a:r>
            <a:endParaRPr lang="nl-NL" sz="40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Rotterdam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Fot0s invoegen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75" y="1455957"/>
            <a:ext cx="5429250" cy="16002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770" y="1292203"/>
            <a:ext cx="2347614" cy="176512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070889"/>
            <a:ext cx="7776864" cy="219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6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/>
              <a:t>Consequences</a:t>
            </a:r>
            <a:r>
              <a:rPr lang="nl-NL" dirty="0" smtClean="0"/>
              <a:t> policy </a:t>
            </a:r>
            <a:r>
              <a:rPr lang="nl-NL" dirty="0" err="1" smtClean="0"/>
              <a:t>and</a:t>
            </a:r>
            <a:r>
              <a:rPr lang="nl-NL" dirty="0" smtClean="0"/>
              <a:t> cuts</a:t>
            </a:r>
            <a:br>
              <a:rPr lang="nl-NL" dirty="0" smtClean="0"/>
            </a:br>
            <a:r>
              <a:rPr lang="nl-NL" dirty="0" smtClean="0"/>
              <a:t>Rotterdam Welfare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37125"/>
          </a:xfrm>
        </p:spPr>
        <p:txBody>
          <a:bodyPr>
            <a:normAutofit/>
          </a:bodyPr>
          <a:lstStyle/>
          <a:p>
            <a:r>
              <a:rPr lang="nl-NL" dirty="0" err="1" smtClean="0">
                <a:solidFill>
                  <a:schemeClr val="accent1"/>
                </a:solidFill>
              </a:rPr>
              <a:t>Transformation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elderly</a:t>
            </a:r>
            <a:r>
              <a:rPr lang="nl-NL" dirty="0" smtClean="0">
                <a:solidFill>
                  <a:schemeClr val="accent1"/>
                </a:solidFill>
              </a:rPr>
              <a:t> homes </a:t>
            </a:r>
          </a:p>
          <a:p>
            <a:r>
              <a:rPr lang="nl-NL" dirty="0" err="1" smtClean="0">
                <a:solidFill>
                  <a:schemeClr val="accent1"/>
                </a:solidFill>
              </a:rPr>
              <a:t>Number</a:t>
            </a:r>
            <a:r>
              <a:rPr lang="nl-NL" dirty="0" smtClean="0">
                <a:solidFill>
                  <a:schemeClr val="accent1"/>
                </a:solidFill>
              </a:rPr>
              <a:t> of </a:t>
            </a:r>
            <a:r>
              <a:rPr lang="nl-NL" dirty="0" err="1" smtClean="0">
                <a:solidFill>
                  <a:schemeClr val="accent1"/>
                </a:solidFill>
              </a:rPr>
              <a:t>day</a:t>
            </a:r>
            <a:r>
              <a:rPr lang="nl-NL" dirty="0" smtClean="0">
                <a:solidFill>
                  <a:schemeClr val="accent1"/>
                </a:solidFill>
              </a:rPr>
              <a:t> care </a:t>
            </a:r>
            <a:r>
              <a:rPr lang="nl-NL" dirty="0" err="1" smtClean="0">
                <a:solidFill>
                  <a:schemeClr val="accent1"/>
                </a:solidFill>
              </a:rPr>
              <a:t>activities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decreased</a:t>
            </a:r>
            <a:endParaRPr lang="nl-NL" dirty="0" smtClean="0">
              <a:solidFill>
                <a:schemeClr val="accent1"/>
              </a:solidFill>
            </a:endParaRPr>
          </a:p>
          <a:p>
            <a:r>
              <a:rPr lang="nl-NL" dirty="0">
                <a:solidFill>
                  <a:schemeClr val="accent1"/>
                </a:solidFill>
              </a:rPr>
              <a:t>Community centers </a:t>
            </a:r>
            <a:r>
              <a:rPr lang="nl-NL" dirty="0" err="1">
                <a:solidFill>
                  <a:schemeClr val="accent1"/>
                </a:solidFill>
              </a:rPr>
              <a:t>closed</a:t>
            </a:r>
            <a:r>
              <a:rPr lang="nl-NL" dirty="0">
                <a:solidFill>
                  <a:schemeClr val="accent1"/>
                </a:solidFill>
              </a:rPr>
              <a:t> down</a:t>
            </a:r>
          </a:p>
          <a:p>
            <a:r>
              <a:rPr lang="nl-NL" dirty="0">
                <a:solidFill>
                  <a:schemeClr val="accent1"/>
                </a:solidFill>
              </a:rPr>
              <a:t>Low level of </a:t>
            </a:r>
            <a:r>
              <a:rPr lang="nl-NL" dirty="0" err="1">
                <a:solidFill>
                  <a:schemeClr val="accent1"/>
                </a:solidFill>
              </a:rPr>
              <a:t>local</a:t>
            </a:r>
            <a:r>
              <a:rPr lang="nl-NL" dirty="0">
                <a:solidFill>
                  <a:schemeClr val="accent1"/>
                </a:solidFill>
              </a:rPr>
              <a:t> </a:t>
            </a:r>
            <a:r>
              <a:rPr lang="nl-NL" dirty="0" err="1">
                <a:solidFill>
                  <a:schemeClr val="accent1"/>
                </a:solidFill>
              </a:rPr>
              <a:t>social</a:t>
            </a:r>
            <a:r>
              <a:rPr lang="nl-NL" dirty="0">
                <a:solidFill>
                  <a:schemeClr val="accent1"/>
                </a:solidFill>
              </a:rPr>
              <a:t> services </a:t>
            </a:r>
          </a:p>
          <a:p>
            <a:pPr marL="0" indent="0">
              <a:buNone/>
            </a:pPr>
            <a:r>
              <a:rPr lang="nl-NL" dirty="0" smtClean="0">
                <a:solidFill>
                  <a:schemeClr val="accent1"/>
                </a:solidFill>
              </a:rPr>
              <a:t>-&gt; </a:t>
            </a:r>
            <a:r>
              <a:rPr lang="nl-NL" i="1" dirty="0" smtClean="0">
                <a:solidFill>
                  <a:schemeClr val="accent1"/>
                </a:solidFill>
              </a:rPr>
              <a:t>high </a:t>
            </a:r>
            <a:r>
              <a:rPr lang="nl-NL" i="1" dirty="0" err="1" smtClean="0">
                <a:solidFill>
                  <a:schemeClr val="accent1"/>
                </a:solidFill>
              </a:rPr>
              <a:t>pressure</a:t>
            </a:r>
            <a:r>
              <a:rPr lang="nl-NL" i="1" dirty="0" smtClean="0">
                <a:solidFill>
                  <a:schemeClr val="accent1"/>
                </a:solidFill>
              </a:rPr>
              <a:t> on </a:t>
            </a:r>
            <a:r>
              <a:rPr lang="nl-NL" i="1" dirty="0" err="1" smtClean="0">
                <a:solidFill>
                  <a:schemeClr val="accent1"/>
                </a:solidFill>
              </a:rPr>
              <a:t>neigbourhoods</a:t>
            </a:r>
            <a:r>
              <a:rPr lang="nl-NL" i="1" dirty="0" smtClean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4" name="PIJL-RECHTS 3"/>
          <p:cNvSpPr/>
          <p:nvPr/>
        </p:nvSpPr>
        <p:spPr>
          <a:xfrm>
            <a:off x="451235" y="5182903"/>
            <a:ext cx="116843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1628122" y="4732722"/>
            <a:ext cx="7192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chemeClr val="tx2"/>
                </a:solidFill>
              </a:rPr>
              <a:t>New </a:t>
            </a:r>
            <a:r>
              <a:rPr lang="nl-NL" sz="2800" b="1" dirty="0" err="1" smtClean="0">
                <a:solidFill>
                  <a:schemeClr val="tx2"/>
                </a:solidFill>
              </a:rPr>
              <a:t>opportunities</a:t>
            </a:r>
            <a:r>
              <a:rPr lang="nl-NL" sz="2800" b="1" dirty="0" smtClean="0">
                <a:solidFill>
                  <a:schemeClr val="tx2"/>
                </a:solidFill>
              </a:rPr>
              <a:t>, niches</a:t>
            </a:r>
            <a:r>
              <a:rPr lang="nl-NL" sz="2400" b="1" dirty="0" smtClean="0">
                <a:solidFill>
                  <a:schemeClr val="tx2"/>
                </a:solidFill>
              </a:rPr>
              <a:t>, </a:t>
            </a:r>
            <a:r>
              <a:rPr lang="nl-NL" sz="2800" b="1" dirty="0" err="1" smtClean="0">
                <a:solidFill>
                  <a:schemeClr val="tx2"/>
                </a:solidFill>
              </a:rPr>
              <a:t>innovations</a:t>
            </a:r>
            <a:r>
              <a:rPr lang="nl-NL" sz="2800" b="1" dirty="0" smtClean="0">
                <a:solidFill>
                  <a:schemeClr val="tx2"/>
                </a:solidFill>
              </a:rPr>
              <a:t>, …   </a:t>
            </a:r>
            <a:br>
              <a:rPr lang="nl-NL" sz="2800" b="1" dirty="0" smtClean="0">
                <a:solidFill>
                  <a:schemeClr val="tx2"/>
                </a:solidFill>
              </a:rPr>
            </a:br>
            <a:r>
              <a:rPr lang="nl-NL" sz="2800" b="1" dirty="0" smtClean="0">
                <a:solidFill>
                  <a:schemeClr val="tx2"/>
                </a:solidFill>
              </a:rPr>
              <a:t>- </a:t>
            </a:r>
            <a:r>
              <a:rPr lang="nl-NL" sz="2800" dirty="0" err="1" smtClean="0">
                <a:solidFill>
                  <a:srgbClr val="002060"/>
                </a:solidFill>
              </a:rPr>
              <a:t>Tendering</a:t>
            </a:r>
            <a:r>
              <a:rPr lang="nl-NL" sz="2800" dirty="0" smtClean="0">
                <a:solidFill>
                  <a:srgbClr val="002060"/>
                </a:solidFill>
              </a:rPr>
              <a:t>: new </a:t>
            </a:r>
            <a:r>
              <a:rPr lang="nl-NL" sz="2800" dirty="0" err="1" smtClean="0">
                <a:solidFill>
                  <a:srgbClr val="002060"/>
                </a:solidFill>
              </a:rPr>
              <a:t>assignment</a:t>
            </a:r>
            <a:r>
              <a:rPr lang="nl-NL" sz="2800" dirty="0" smtClean="0">
                <a:solidFill>
                  <a:srgbClr val="002060"/>
                </a:solidFill>
              </a:rPr>
              <a:t> &amp; </a:t>
            </a:r>
            <a:r>
              <a:rPr lang="nl-NL" sz="2800" dirty="0" err="1" smtClean="0">
                <a:solidFill>
                  <a:srgbClr val="002060"/>
                </a:solidFill>
              </a:rPr>
              <a:t>organizations</a:t>
            </a:r>
            <a:r>
              <a:rPr lang="nl-NL" sz="2800" dirty="0" smtClean="0">
                <a:solidFill>
                  <a:srgbClr val="002060"/>
                </a:solidFill>
              </a:rPr>
              <a:t/>
            </a:r>
            <a:br>
              <a:rPr lang="nl-NL" sz="2800" dirty="0" smtClean="0">
                <a:solidFill>
                  <a:srgbClr val="002060"/>
                </a:solidFill>
              </a:rPr>
            </a:br>
            <a:r>
              <a:rPr lang="nl-NL" sz="2800" dirty="0" smtClean="0">
                <a:solidFill>
                  <a:srgbClr val="002060"/>
                </a:solidFill>
              </a:rPr>
              <a:t>- New </a:t>
            </a:r>
            <a:r>
              <a:rPr lang="nl-NL" sz="2800" dirty="0" err="1" smtClean="0">
                <a:solidFill>
                  <a:srgbClr val="002060"/>
                </a:solidFill>
              </a:rPr>
              <a:t>initiatives</a:t>
            </a:r>
            <a:r>
              <a:rPr lang="nl-NL" sz="2800" dirty="0" smtClean="0">
                <a:solidFill>
                  <a:srgbClr val="002060"/>
                </a:solidFill>
              </a:rPr>
              <a:t>: Leeszaal West</a:t>
            </a:r>
          </a:p>
        </p:txBody>
      </p:sp>
    </p:spTree>
    <p:extLst>
      <p:ext uri="{BB962C8B-B14F-4D97-AF65-F5344CB8AC3E}">
        <p14:creationId xmlns:p14="http://schemas.microsoft.com/office/powerpoint/2010/main" val="425375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0880"/>
            <a:ext cx="8229600" cy="1143000"/>
          </a:xfrm>
        </p:spPr>
        <p:txBody>
          <a:bodyPr>
            <a:normAutofit/>
          </a:bodyPr>
          <a:lstStyle/>
          <a:p>
            <a:r>
              <a:rPr lang="nl-NL" dirty="0" err="1" smtClean="0"/>
              <a:t>Tendering</a:t>
            </a:r>
            <a:r>
              <a:rPr lang="nl-NL" dirty="0" smtClean="0"/>
              <a:t>      </a:t>
            </a:r>
            <a:r>
              <a:rPr lang="nl-NL" sz="2400" dirty="0" smtClean="0"/>
              <a:t>(</a:t>
            </a:r>
            <a:r>
              <a:rPr lang="nl-NL" sz="2400" dirty="0" err="1" smtClean="0"/>
              <a:t>Engbersen</a:t>
            </a:r>
            <a:r>
              <a:rPr lang="nl-NL" sz="2400" dirty="0" smtClean="0"/>
              <a:t>, </a:t>
            </a:r>
            <a:r>
              <a:rPr lang="nl-NL" sz="2400" dirty="0" err="1" smtClean="0"/>
              <a:t>Lupi</a:t>
            </a:r>
            <a:r>
              <a:rPr lang="nl-NL" sz="2400" dirty="0" smtClean="0"/>
              <a:t>, 2015)</a:t>
            </a:r>
            <a:endParaRPr lang="nl-NL" sz="2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522979"/>
            <a:ext cx="8229600" cy="5146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>
                <a:solidFill>
                  <a:schemeClr val="accent1"/>
                </a:solidFill>
              </a:rPr>
              <a:t>3 pilot </a:t>
            </a:r>
            <a:r>
              <a:rPr lang="nl-NL" dirty="0" err="1" smtClean="0">
                <a:solidFill>
                  <a:schemeClr val="accent1"/>
                </a:solidFill>
              </a:rPr>
              <a:t>areas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br>
              <a:rPr lang="nl-NL" dirty="0" smtClean="0">
                <a:solidFill>
                  <a:schemeClr val="accent1"/>
                </a:solidFill>
              </a:rPr>
            </a:br>
            <a:r>
              <a:rPr lang="nl-NL" dirty="0" smtClean="0">
                <a:solidFill>
                  <a:schemeClr val="accent1"/>
                </a:solidFill>
              </a:rPr>
              <a:t>a. </a:t>
            </a:r>
            <a:r>
              <a:rPr lang="nl-NL" dirty="0">
                <a:solidFill>
                  <a:schemeClr val="accent1"/>
                </a:solidFill>
              </a:rPr>
              <a:t>efficiency </a:t>
            </a:r>
            <a:r>
              <a:rPr lang="nl-NL" dirty="0" err="1">
                <a:solidFill>
                  <a:schemeClr val="accent1"/>
                </a:solidFill>
              </a:rPr>
              <a:t>and</a:t>
            </a:r>
            <a:r>
              <a:rPr lang="nl-NL" dirty="0">
                <a:solidFill>
                  <a:schemeClr val="accent1"/>
                </a:solidFill>
              </a:rPr>
              <a:t> </a:t>
            </a:r>
            <a:r>
              <a:rPr lang="nl-NL" dirty="0" err="1">
                <a:solidFill>
                  <a:schemeClr val="accent1"/>
                </a:solidFill>
              </a:rPr>
              <a:t>quality</a:t>
            </a:r>
            <a:r>
              <a:rPr lang="nl-NL" dirty="0">
                <a:solidFill>
                  <a:schemeClr val="accent1"/>
                </a:solidFill>
              </a:rPr>
              <a:t/>
            </a:r>
            <a:br>
              <a:rPr lang="nl-NL" dirty="0">
                <a:solidFill>
                  <a:schemeClr val="accent1"/>
                </a:solidFill>
              </a:rPr>
            </a:br>
            <a:r>
              <a:rPr lang="nl-NL" dirty="0" smtClean="0">
                <a:solidFill>
                  <a:schemeClr val="accent1"/>
                </a:solidFill>
              </a:rPr>
              <a:t>b. </a:t>
            </a:r>
            <a:r>
              <a:rPr lang="nl-NL" dirty="0" err="1" smtClean="0">
                <a:solidFill>
                  <a:schemeClr val="accent1"/>
                </a:solidFill>
              </a:rPr>
              <a:t>collaboration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government</a:t>
            </a:r>
            <a:r>
              <a:rPr lang="nl-NL" dirty="0" smtClean="0">
                <a:solidFill>
                  <a:schemeClr val="accent1"/>
                </a:solidFill>
              </a:rPr>
              <a:t> / profs / </a:t>
            </a:r>
            <a:r>
              <a:rPr lang="nl-NL" dirty="0" err="1" smtClean="0">
                <a:solidFill>
                  <a:schemeClr val="accent1"/>
                </a:solidFill>
              </a:rPr>
              <a:t>citizens</a:t>
            </a:r>
            <a:r>
              <a:rPr lang="nl-NL" dirty="0" smtClean="0">
                <a:solidFill>
                  <a:schemeClr val="accent1"/>
                </a:solidFill>
              </a:rPr>
              <a:t/>
            </a:r>
            <a:br>
              <a:rPr lang="nl-NL" dirty="0" smtClean="0">
                <a:solidFill>
                  <a:schemeClr val="accent1"/>
                </a:solidFill>
              </a:rPr>
            </a:br>
            <a:endParaRPr lang="nl-NL" dirty="0" smtClean="0">
              <a:solidFill>
                <a:schemeClr val="accent1"/>
              </a:solidFill>
            </a:endParaRPr>
          </a:p>
          <a:p>
            <a:r>
              <a:rPr lang="nl-NL" dirty="0" err="1" smtClean="0">
                <a:solidFill>
                  <a:schemeClr val="accent1"/>
                </a:solidFill>
              </a:rPr>
              <a:t>Better</a:t>
            </a:r>
            <a:r>
              <a:rPr lang="nl-NL" dirty="0" smtClean="0">
                <a:solidFill>
                  <a:schemeClr val="accent1"/>
                </a:solidFill>
              </a:rPr>
              <a:t> way </a:t>
            </a:r>
            <a:r>
              <a:rPr lang="nl-NL" dirty="0" err="1" smtClean="0">
                <a:solidFill>
                  <a:schemeClr val="accent1"/>
                </a:solidFill>
              </a:rPr>
              <a:t>to</a:t>
            </a:r>
            <a:r>
              <a:rPr lang="nl-NL" dirty="0" smtClean="0">
                <a:solidFill>
                  <a:schemeClr val="accent1"/>
                </a:solidFill>
              </a:rPr>
              <a:t> show are </a:t>
            </a:r>
            <a:r>
              <a:rPr lang="nl-NL" dirty="0" err="1" smtClean="0">
                <a:solidFill>
                  <a:schemeClr val="accent1"/>
                </a:solidFill>
              </a:rPr>
              <a:t>values</a:t>
            </a:r>
            <a:endParaRPr lang="nl-NL" dirty="0" smtClean="0">
              <a:solidFill>
                <a:schemeClr val="accent1"/>
              </a:solidFill>
            </a:endParaRPr>
          </a:p>
          <a:p>
            <a:r>
              <a:rPr lang="nl-NL" dirty="0" smtClean="0">
                <a:solidFill>
                  <a:schemeClr val="accent1"/>
                </a:solidFill>
              </a:rPr>
              <a:t>New methodes</a:t>
            </a:r>
          </a:p>
          <a:p>
            <a:r>
              <a:rPr lang="nl-NL" dirty="0" err="1" smtClean="0">
                <a:solidFill>
                  <a:schemeClr val="accent1"/>
                </a:solidFill>
              </a:rPr>
              <a:t>Better</a:t>
            </a:r>
            <a:r>
              <a:rPr lang="nl-NL" dirty="0" smtClean="0">
                <a:solidFill>
                  <a:schemeClr val="accent1"/>
                </a:solidFill>
              </a:rPr>
              <a:t> way </a:t>
            </a:r>
            <a:r>
              <a:rPr lang="nl-NL" dirty="0" err="1" smtClean="0">
                <a:solidFill>
                  <a:schemeClr val="accent1"/>
                </a:solidFill>
              </a:rPr>
              <a:t>to</a:t>
            </a:r>
            <a:r>
              <a:rPr lang="nl-NL" dirty="0" smtClean="0">
                <a:solidFill>
                  <a:schemeClr val="accent1"/>
                </a:solidFill>
              </a:rPr>
              <a:t> keep control on </a:t>
            </a:r>
            <a:r>
              <a:rPr lang="nl-NL" dirty="0" err="1" smtClean="0">
                <a:solidFill>
                  <a:schemeClr val="accent1"/>
                </a:solidFill>
              </a:rPr>
              <a:t>the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quality</a:t>
            </a:r>
            <a:endParaRPr lang="nl-NL" dirty="0" smtClean="0">
              <a:solidFill>
                <a:schemeClr val="accent1"/>
              </a:solidFill>
            </a:endParaRPr>
          </a:p>
          <a:p>
            <a:r>
              <a:rPr lang="nl-NL" dirty="0" err="1" smtClean="0">
                <a:solidFill>
                  <a:schemeClr val="accent1"/>
                </a:solidFill>
              </a:rPr>
              <a:t>Needs</a:t>
            </a:r>
            <a:r>
              <a:rPr lang="nl-NL" dirty="0" smtClean="0">
                <a:solidFill>
                  <a:schemeClr val="accent1"/>
                </a:solidFill>
              </a:rPr>
              <a:t> / Long term </a:t>
            </a:r>
            <a:r>
              <a:rPr lang="nl-NL" dirty="0" err="1" smtClean="0">
                <a:solidFill>
                  <a:schemeClr val="accent1"/>
                </a:solidFill>
              </a:rPr>
              <a:t>results</a:t>
            </a:r>
            <a:r>
              <a:rPr lang="nl-NL" dirty="0" smtClean="0">
                <a:solidFill>
                  <a:schemeClr val="accent1"/>
                </a:solidFill>
              </a:rPr>
              <a:t>?</a:t>
            </a:r>
          </a:p>
          <a:p>
            <a:r>
              <a:rPr lang="nl-NL" dirty="0" smtClean="0">
                <a:solidFill>
                  <a:schemeClr val="accent1"/>
                </a:solidFill>
              </a:rPr>
              <a:t>Relations?!</a:t>
            </a:r>
          </a:p>
          <a:p>
            <a:endParaRPr lang="nl-NL" dirty="0" smtClean="0">
              <a:solidFill>
                <a:schemeClr val="accent1"/>
              </a:solidFill>
            </a:endParaRPr>
          </a:p>
          <a:p>
            <a:endParaRPr lang="nl-N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" y="0"/>
            <a:ext cx="412845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172" y="0"/>
            <a:ext cx="445770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735" y="3312761"/>
            <a:ext cx="4457699" cy="324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615" y="3312761"/>
            <a:ext cx="4231618" cy="324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Wolkvormige toelichting 1"/>
          <p:cNvSpPr/>
          <p:nvPr/>
        </p:nvSpPr>
        <p:spPr>
          <a:xfrm>
            <a:off x="2119213" y="836712"/>
            <a:ext cx="4464496" cy="352839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8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Hurray</a:t>
            </a: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.. </a:t>
            </a:r>
            <a:r>
              <a:rPr lang="nl-NL" sz="28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evidence</a:t>
            </a: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/>
            </a:r>
            <a:b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</a:b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Self </a:t>
            </a:r>
            <a:r>
              <a:rPr lang="nl-NL" sz="28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reliance</a:t>
            </a: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&amp; Active </a:t>
            </a:r>
            <a:r>
              <a:rPr lang="nl-NL" sz="28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Citizenship</a:t>
            </a: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</a:t>
            </a:r>
            <a:b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</a:b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is </a:t>
            </a:r>
            <a:r>
              <a:rPr lang="nl-NL" sz="2800" dirty="0" err="1" smtClean="0">
                <a:solidFill>
                  <a:schemeClr val="tx2"/>
                </a:solidFill>
                <a:latin typeface="Berlin Sans FB" panose="020E0602020502020306" pitchFamily="34" charset="0"/>
              </a:rPr>
              <a:t>working</a:t>
            </a:r>
            <a:r>
              <a:rPr lang="nl-NL" sz="2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!</a:t>
            </a:r>
            <a:endParaRPr lang="nl-NL" sz="28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7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Critical </a:t>
            </a:r>
            <a:r>
              <a:rPr lang="nl-NL" dirty="0" err="1" smtClean="0"/>
              <a:t>debate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403508"/>
            <a:ext cx="4040188" cy="639762"/>
          </a:xfrm>
        </p:spPr>
        <p:txBody>
          <a:bodyPr/>
          <a:lstStyle/>
          <a:p>
            <a:r>
              <a:rPr lang="nl-NL" dirty="0" err="1" smtClean="0"/>
              <a:t>Believers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406253"/>
          </a:xfrm>
        </p:spPr>
        <p:txBody>
          <a:bodyPr/>
          <a:lstStyle/>
          <a:p>
            <a:r>
              <a:rPr lang="nl-NL" dirty="0" err="1" smtClean="0">
                <a:solidFill>
                  <a:schemeClr val="accent1"/>
                </a:solidFill>
              </a:rPr>
              <a:t>Government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and</a:t>
            </a:r>
            <a:r>
              <a:rPr lang="nl-NL" dirty="0" smtClean="0">
                <a:solidFill>
                  <a:schemeClr val="accent1"/>
                </a:solidFill>
              </a:rPr>
              <a:t> professionals are </a:t>
            </a:r>
            <a:r>
              <a:rPr lang="nl-NL" dirty="0" err="1" smtClean="0">
                <a:solidFill>
                  <a:schemeClr val="accent1"/>
                </a:solidFill>
              </a:rPr>
              <a:t>not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needed</a:t>
            </a:r>
            <a:r>
              <a:rPr lang="nl-NL" dirty="0" smtClean="0">
                <a:solidFill>
                  <a:schemeClr val="accent1"/>
                </a:solidFill>
              </a:rPr>
              <a:t>.</a:t>
            </a:r>
          </a:p>
          <a:p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550938" y="1705670"/>
            <a:ext cx="4341542" cy="331381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l-NL" sz="4400" b="1" dirty="0" smtClean="0"/>
              <a:t>Critici:</a:t>
            </a:r>
          </a:p>
          <a:p>
            <a:r>
              <a:rPr lang="nl-NL" sz="4400" dirty="0" err="1" smtClean="0">
                <a:solidFill>
                  <a:schemeClr val="accent1"/>
                </a:solidFill>
              </a:rPr>
              <a:t>Due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to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Middleclass</a:t>
            </a:r>
            <a:r>
              <a:rPr lang="nl-NL" sz="4400" dirty="0" smtClean="0">
                <a:solidFill>
                  <a:schemeClr val="accent1"/>
                </a:solidFill>
              </a:rPr>
              <a:t>:</a:t>
            </a:r>
            <a:br>
              <a:rPr lang="nl-NL" sz="4400" dirty="0" smtClean="0">
                <a:solidFill>
                  <a:schemeClr val="accent1"/>
                </a:solidFill>
              </a:rPr>
            </a:br>
            <a:r>
              <a:rPr lang="nl-NL" sz="4400" dirty="0" err="1" smtClean="0">
                <a:solidFill>
                  <a:schemeClr val="accent1"/>
                </a:solidFill>
              </a:rPr>
              <a:t>selfemployed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enterpreneurs</a:t>
            </a:r>
            <a:endParaRPr lang="nl-NL" sz="4400" dirty="0" smtClean="0">
              <a:solidFill>
                <a:schemeClr val="accent1"/>
              </a:solidFill>
            </a:endParaRPr>
          </a:p>
          <a:p>
            <a:r>
              <a:rPr lang="nl-NL" sz="4400" dirty="0" err="1" smtClean="0">
                <a:solidFill>
                  <a:schemeClr val="accent1"/>
                </a:solidFill>
              </a:rPr>
              <a:t>Gentrification</a:t>
            </a:r>
            <a:r>
              <a:rPr lang="nl-NL" sz="4400" dirty="0" smtClean="0">
                <a:solidFill>
                  <a:schemeClr val="accent1"/>
                </a:solidFill>
              </a:rPr>
              <a:t>: new hotspots </a:t>
            </a:r>
            <a:r>
              <a:rPr lang="nl-NL" sz="4400" dirty="0" err="1" smtClean="0">
                <a:solidFill>
                  <a:schemeClr val="accent1"/>
                </a:solidFill>
              </a:rPr>
              <a:t>for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hipsters</a:t>
            </a:r>
            <a:r>
              <a:rPr lang="nl-NL" sz="4400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nl-NL" sz="4400" dirty="0" err="1" smtClean="0">
                <a:solidFill>
                  <a:schemeClr val="accent1"/>
                </a:solidFill>
              </a:rPr>
              <a:t>Less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interesting</a:t>
            </a:r>
            <a:r>
              <a:rPr lang="nl-NL" sz="4400" dirty="0" smtClean="0">
                <a:solidFill>
                  <a:schemeClr val="accent1"/>
                </a:solidFill>
              </a:rPr>
              <a:t> </a:t>
            </a:r>
            <a:r>
              <a:rPr lang="nl-NL" sz="4400" dirty="0" err="1" smtClean="0">
                <a:solidFill>
                  <a:schemeClr val="accent1"/>
                </a:solidFill>
              </a:rPr>
              <a:t>neighbourhoods</a:t>
            </a:r>
            <a:r>
              <a:rPr lang="nl-NL" sz="4400" dirty="0" smtClean="0">
                <a:solidFill>
                  <a:schemeClr val="accent1"/>
                </a:solidFill>
              </a:rPr>
              <a:t> are </a:t>
            </a:r>
            <a:r>
              <a:rPr lang="nl-NL" sz="4400" dirty="0" err="1" smtClean="0">
                <a:solidFill>
                  <a:schemeClr val="accent1"/>
                </a:solidFill>
              </a:rPr>
              <a:t>excluded</a:t>
            </a:r>
            <a:r>
              <a:rPr lang="nl-NL" sz="4400" dirty="0" smtClean="0">
                <a:solidFill>
                  <a:schemeClr val="tx2"/>
                </a:solidFill>
              </a:rPr>
              <a:t/>
            </a:r>
            <a:br>
              <a:rPr lang="nl-NL" sz="4400" dirty="0" smtClean="0">
                <a:solidFill>
                  <a:schemeClr val="tx2"/>
                </a:solidFill>
              </a:rPr>
            </a:br>
            <a:endParaRPr lang="nl-NL" sz="4400" dirty="0">
              <a:solidFill>
                <a:schemeClr val="tx2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899592" y="4357764"/>
            <a:ext cx="65553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Initiators:</a:t>
            </a:r>
            <a:r>
              <a:rPr lang="nl-NL" sz="2400" dirty="0" smtClean="0"/>
              <a:t/>
            </a:r>
            <a:br>
              <a:rPr lang="nl-NL" sz="2400" dirty="0" smtClean="0"/>
            </a:br>
            <a:r>
              <a:rPr lang="nl-NL" sz="2400" dirty="0" smtClean="0"/>
              <a:t>“</a:t>
            </a:r>
            <a:r>
              <a:rPr lang="nl-NL" sz="2800" i="1" dirty="0" err="1" smtClean="0">
                <a:solidFill>
                  <a:schemeClr val="accent1"/>
                </a:solidFill>
              </a:rPr>
              <a:t>Don’t</a:t>
            </a:r>
            <a:r>
              <a:rPr lang="nl-NL" sz="2800" i="1" dirty="0" smtClean="0">
                <a:solidFill>
                  <a:schemeClr val="accent1"/>
                </a:solidFill>
              </a:rPr>
              <a:t> make </a:t>
            </a:r>
            <a:r>
              <a:rPr lang="nl-NL" sz="2800" i="1" dirty="0" err="1" smtClean="0">
                <a:solidFill>
                  <a:schemeClr val="accent1"/>
                </a:solidFill>
              </a:rPr>
              <a:t>this</a:t>
            </a:r>
            <a:r>
              <a:rPr lang="nl-NL" sz="2800" i="1" dirty="0" smtClean="0">
                <a:solidFill>
                  <a:schemeClr val="accent1"/>
                </a:solidFill>
              </a:rPr>
              <a:t> </a:t>
            </a:r>
            <a:r>
              <a:rPr lang="nl-NL" sz="2800" i="1" dirty="0" err="1" smtClean="0">
                <a:solidFill>
                  <a:schemeClr val="accent1"/>
                </a:solidFill>
              </a:rPr>
              <a:t>local</a:t>
            </a:r>
            <a:r>
              <a:rPr lang="nl-NL" sz="2800" i="1" dirty="0" smtClean="0">
                <a:solidFill>
                  <a:schemeClr val="accent1"/>
                </a:solidFill>
              </a:rPr>
              <a:t> </a:t>
            </a:r>
            <a:r>
              <a:rPr lang="nl-NL" sz="2800" i="1" dirty="0" err="1" smtClean="0">
                <a:solidFill>
                  <a:schemeClr val="accent1"/>
                </a:solidFill>
              </a:rPr>
              <a:t>initiative</a:t>
            </a:r>
            <a:r>
              <a:rPr lang="nl-NL" sz="2800" i="1" dirty="0" smtClean="0">
                <a:solidFill>
                  <a:schemeClr val="accent1"/>
                </a:solidFill>
              </a:rPr>
              <a:t> </a:t>
            </a:r>
            <a:r>
              <a:rPr lang="nl-NL" sz="2800" i="1" dirty="0" err="1" smtClean="0">
                <a:solidFill>
                  <a:schemeClr val="accent1"/>
                </a:solidFill>
              </a:rPr>
              <a:t>to</a:t>
            </a:r>
            <a:r>
              <a:rPr lang="nl-NL" sz="2800" i="1" dirty="0" smtClean="0">
                <a:solidFill>
                  <a:schemeClr val="accent1"/>
                </a:solidFill>
              </a:rPr>
              <a:t> a standard norm. Be </a:t>
            </a:r>
            <a:r>
              <a:rPr lang="nl-NL" sz="2800" i="1" dirty="0" err="1" smtClean="0">
                <a:solidFill>
                  <a:schemeClr val="accent1"/>
                </a:solidFill>
              </a:rPr>
              <a:t>aware</a:t>
            </a:r>
            <a:r>
              <a:rPr lang="nl-NL" sz="2800" i="1" dirty="0" smtClean="0">
                <a:solidFill>
                  <a:schemeClr val="accent1"/>
                </a:solidFill>
              </a:rPr>
              <a:t> of </a:t>
            </a:r>
            <a:r>
              <a:rPr lang="nl-NL" sz="2800" i="1" dirty="0" err="1" smtClean="0">
                <a:solidFill>
                  <a:schemeClr val="accent1"/>
                </a:solidFill>
              </a:rPr>
              <a:t>the</a:t>
            </a:r>
            <a:r>
              <a:rPr lang="nl-NL" sz="2800" i="1" dirty="0" smtClean="0">
                <a:solidFill>
                  <a:schemeClr val="accent1"/>
                </a:solidFill>
              </a:rPr>
              <a:t> </a:t>
            </a:r>
            <a:r>
              <a:rPr lang="nl-NL" sz="2800" i="1" dirty="0" err="1" smtClean="0">
                <a:solidFill>
                  <a:schemeClr val="accent1"/>
                </a:solidFill>
              </a:rPr>
              <a:t>complexity</a:t>
            </a:r>
            <a:r>
              <a:rPr lang="nl-NL" sz="2800" dirty="0" smtClean="0">
                <a:solidFill>
                  <a:schemeClr val="accent1"/>
                </a:solidFill>
              </a:rPr>
              <a:t>”</a:t>
            </a:r>
            <a:endParaRPr lang="nl-NL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9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7772400" cy="1470025"/>
          </a:xfrm>
        </p:spPr>
        <p:txBody>
          <a:bodyPr/>
          <a:lstStyle/>
          <a:p>
            <a:r>
              <a:rPr lang="nl-NL" dirty="0" err="1" smtClean="0"/>
              <a:t>Conditions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55576" y="1700808"/>
            <a:ext cx="7920880" cy="403244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/>
                </a:solidFill>
              </a:rPr>
              <a:t>Public </a:t>
            </a:r>
            <a:r>
              <a:rPr lang="nl-NL" dirty="0" err="1" smtClean="0">
                <a:solidFill>
                  <a:schemeClr val="accent1"/>
                </a:solidFill>
              </a:rPr>
              <a:t>familiarity</a:t>
            </a:r>
            <a:r>
              <a:rPr lang="nl-NL" dirty="0" smtClean="0">
                <a:solidFill>
                  <a:schemeClr val="accent1"/>
                </a:solidFill>
              </a:rPr>
              <a:t>   </a:t>
            </a:r>
            <a:r>
              <a:rPr lang="nl-NL" sz="1900" dirty="0" smtClean="0">
                <a:solidFill>
                  <a:schemeClr val="accent1"/>
                </a:solidFill>
              </a:rPr>
              <a:t>(Miller, 1997)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Vital</a:t>
            </a:r>
            <a:r>
              <a:rPr lang="nl-NL" dirty="0" smtClean="0">
                <a:solidFill>
                  <a:schemeClr val="accent1"/>
                </a:solidFill>
              </a:rPr>
              <a:t> strong </a:t>
            </a:r>
            <a:r>
              <a:rPr lang="nl-NL" dirty="0" err="1" smtClean="0">
                <a:solidFill>
                  <a:schemeClr val="accent1"/>
                </a:solidFill>
              </a:rPr>
              <a:t>network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sz="1900" dirty="0" smtClean="0">
                <a:solidFill>
                  <a:schemeClr val="accent1"/>
                </a:solidFill>
              </a:rPr>
              <a:t>(</a:t>
            </a:r>
            <a:r>
              <a:rPr lang="nl-NL" sz="1900" dirty="0" err="1" smtClean="0">
                <a:solidFill>
                  <a:schemeClr val="accent1"/>
                </a:solidFill>
              </a:rPr>
              <a:t>Uitermark</a:t>
            </a:r>
            <a:r>
              <a:rPr lang="nl-NL" sz="1900" dirty="0" smtClean="0">
                <a:solidFill>
                  <a:schemeClr val="accent1"/>
                </a:solidFill>
              </a:rPr>
              <a:t>, 2014)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1"/>
                </a:solidFill>
              </a:rPr>
              <a:t>Social</a:t>
            </a:r>
            <a:r>
              <a:rPr lang="nl-NL" dirty="0" smtClean="0">
                <a:solidFill>
                  <a:schemeClr val="accent1"/>
                </a:solidFill>
              </a:rPr>
              <a:t> skills, </a:t>
            </a:r>
            <a:r>
              <a:rPr lang="nl-NL" dirty="0" err="1" smtClean="0">
                <a:solidFill>
                  <a:schemeClr val="accent1"/>
                </a:solidFill>
              </a:rPr>
              <a:t>creative</a:t>
            </a:r>
            <a:r>
              <a:rPr lang="nl-NL" dirty="0" smtClean="0">
                <a:solidFill>
                  <a:schemeClr val="accent1"/>
                </a:solidFill>
              </a:rPr>
              <a:t>, </a:t>
            </a:r>
            <a:r>
              <a:rPr lang="nl-NL" dirty="0" err="1">
                <a:solidFill>
                  <a:schemeClr val="accent1"/>
                </a:solidFill>
              </a:rPr>
              <a:t>s</a:t>
            </a:r>
            <a:r>
              <a:rPr lang="nl-NL" dirty="0" err="1" smtClean="0">
                <a:solidFill>
                  <a:schemeClr val="accent1"/>
                </a:solidFill>
              </a:rPr>
              <a:t>elfconfidence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and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assertive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sz="1900" dirty="0">
                <a:solidFill>
                  <a:schemeClr val="accent1"/>
                </a:solidFill>
              </a:rPr>
              <a:t>(</a:t>
            </a:r>
            <a:r>
              <a:rPr lang="nl-NL" sz="1900" dirty="0" err="1">
                <a:solidFill>
                  <a:schemeClr val="accent1"/>
                </a:solidFill>
              </a:rPr>
              <a:t>Bochhove</a:t>
            </a:r>
            <a:r>
              <a:rPr lang="nl-NL" sz="1900" dirty="0">
                <a:solidFill>
                  <a:schemeClr val="accent1"/>
                </a:solidFill>
              </a:rPr>
              <a:t> et al., 2014</a:t>
            </a:r>
            <a:r>
              <a:rPr lang="nl-NL" sz="1900" dirty="0" smtClean="0">
                <a:solidFill>
                  <a:schemeClr val="accent1"/>
                </a:solidFill>
              </a:rPr>
              <a:t>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Be aware of assumptions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sz="2400" dirty="0" err="1" smtClean="0">
                <a:solidFill>
                  <a:schemeClr val="accent1"/>
                </a:solidFill>
              </a:rPr>
              <a:t>eg</a:t>
            </a:r>
            <a:r>
              <a:rPr lang="en-US" sz="2400" dirty="0" smtClean="0">
                <a:solidFill>
                  <a:schemeClr val="accent1"/>
                </a:solidFill>
              </a:rPr>
              <a:t>: </a:t>
            </a:r>
            <a:r>
              <a:rPr lang="en-US" sz="2400" i="1" dirty="0" smtClean="0">
                <a:solidFill>
                  <a:schemeClr val="accent1"/>
                </a:solidFill>
              </a:rPr>
              <a:t>in poor areas no ground for active citizenship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/>
                </a:solidFill>
              </a:rPr>
              <a:t>New </a:t>
            </a:r>
            <a:r>
              <a:rPr lang="nl-NL" dirty="0" err="1" smtClean="0">
                <a:solidFill>
                  <a:schemeClr val="accent1"/>
                </a:solidFill>
              </a:rPr>
              <a:t>rules</a:t>
            </a:r>
            <a:r>
              <a:rPr lang="nl-NL" dirty="0" smtClean="0">
                <a:solidFill>
                  <a:schemeClr val="accent1"/>
                </a:solidFill>
              </a:rPr>
              <a:t> </a:t>
            </a:r>
            <a:r>
              <a:rPr lang="nl-NL" dirty="0" err="1" smtClean="0">
                <a:solidFill>
                  <a:schemeClr val="accent1"/>
                </a:solidFill>
              </a:rPr>
              <a:t>that</a:t>
            </a:r>
            <a:r>
              <a:rPr lang="nl-NL" dirty="0" smtClean="0">
                <a:solidFill>
                  <a:schemeClr val="accent1"/>
                </a:solidFill>
              </a:rPr>
              <a:t> fits he new context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tx2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5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5300" dirty="0" smtClean="0"/>
              <a:t>City as </a:t>
            </a:r>
            <a:r>
              <a:rPr lang="nl-NL" sz="5300" dirty="0" err="1" smtClean="0"/>
              <a:t>Text</a:t>
            </a:r>
            <a:r>
              <a:rPr lang="nl-NL" sz="5300" dirty="0" smtClean="0"/>
              <a:t/>
            </a:r>
            <a:br>
              <a:rPr lang="nl-NL" sz="5300" dirty="0" smtClean="0"/>
            </a:br>
            <a:r>
              <a:rPr lang="nl-NL" sz="2700" dirty="0" smtClean="0"/>
              <a:t>practical field research</a:t>
            </a:r>
            <a:endParaRPr lang="nl-NL" sz="27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 dirty="0" err="1" smtClean="0"/>
              <a:t>Principles</a:t>
            </a:r>
            <a:r>
              <a:rPr lang="nl-NL" sz="2000" b="1" dirty="0" smtClean="0"/>
              <a:t> of </a:t>
            </a:r>
            <a:r>
              <a:rPr lang="nl-NL" sz="2000" b="1" dirty="0" err="1" smtClean="0"/>
              <a:t>CaT</a:t>
            </a:r>
            <a:endParaRPr lang="nl-NL" sz="2000" b="1" dirty="0"/>
          </a:p>
          <a:p>
            <a:r>
              <a:rPr lang="nl-NL" sz="2000" dirty="0" err="1" smtClean="0"/>
              <a:t>Mapping</a:t>
            </a:r>
            <a:endParaRPr lang="nl-NL" sz="2000" dirty="0" smtClean="0"/>
          </a:p>
          <a:p>
            <a:r>
              <a:rPr lang="nl-NL" sz="2000" dirty="0" err="1" smtClean="0"/>
              <a:t>Observing</a:t>
            </a:r>
            <a:endParaRPr lang="nl-NL" sz="2000" dirty="0" smtClean="0"/>
          </a:p>
          <a:p>
            <a:r>
              <a:rPr lang="nl-NL" sz="2000" dirty="0" err="1" smtClean="0"/>
              <a:t>Listening</a:t>
            </a:r>
            <a:endParaRPr lang="nl-NL" sz="2000" dirty="0" smtClean="0"/>
          </a:p>
          <a:p>
            <a:r>
              <a:rPr lang="nl-NL" sz="2000" dirty="0" err="1" smtClean="0"/>
              <a:t>Reflecting</a:t>
            </a:r>
            <a:r>
              <a:rPr lang="nl-NL" sz="2000" dirty="0" smtClean="0"/>
              <a:t> </a:t>
            </a:r>
          </a:p>
          <a:p>
            <a:endParaRPr lang="nl-NL" sz="2000" dirty="0"/>
          </a:p>
          <a:p>
            <a:pPr marL="0" indent="0">
              <a:buNone/>
            </a:pPr>
            <a:r>
              <a:rPr lang="nl-NL" sz="2000" b="1" dirty="0" err="1" smtClean="0"/>
              <a:t>Assingment</a:t>
            </a:r>
            <a:endParaRPr lang="nl-NL" sz="2000" b="1" dirty="0" smtClean="0"/>
          </a:p>
          <a:p>
            <a:pPr marL="0" indent="0">
              <a:buNone/>
            </a:pPr>
            <a:r>
              <a:rPr lang="nl-NL" sz="1800" b="1" dirty="0" smtClean="0"/>
              <a:t>Look at </a:t>
            </a:r>
            <a:r>
              <a:rPr lang="nl-NL" sz="1800" b="1" dirty="0" err="1" smtClean="0"/>
              <a:t>your</a:t>
            </a:r>
            <a:r>
              <a:rPr lang="nl-NL" sz="1800" b="1" dirty="0" smtClean="0"/>
              <a:t> area </a:t>
            </a:r>
            <a:r>
              <a:rPr lang="nl-NL" sz="1800" b="1" dirty="0" err="1" smtClean="0"/>
              <a:t>with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the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following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questions</a:t>
            </a:r>
            <a:r>
              <a:rPr lang="nl-NL" sz="1800" b="1" dirty="0" smtClean="0"/>
              <a:t> in mind: </a:t>
            </a:r>
          </a:p>
          <a:p>
            <a:pPr marL="0" marR="810895" lvl="0" indent="0">
              <a:buSzPts val="1200"/>
              <a:buNone/>
              <a:tabLst>
                <a:tab pos="302260" algn="l"/>
              </a:tabLst>
            </a:pPr>
            <a:r>
              <a:rPr lang="nl-NL" sz="1200" b="1" dirty="0" smtClean="0"/>
              <a:t>- 	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</a:rPr>
              <a:t>Where</a:t>
            </a:r>
            <a:r>
              <a:rPr lang="en-US" sz="1200" spc="-15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do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people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go,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 why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do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they</a:t>
            </a:r>
            <a:r>
              <a:rPr lang="en-US" sz="1200" spc="-3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go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there, and</a:t>
            </a:r>
            <a:r>
              <a:rPr lang="en-US" sz="1200" spc="-2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how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do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they</a:t>
            </a:r>
            <a:r>
              <a:rPr lang="en-US" sz="1200" spc="-2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get</a:t>
            </a:r>
            <a:r>
              <a:rPr lang="en-US" sz="1200" spc="33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there?</a:t>
            </a:r>
            <a:endParaRPr lang="nl-NL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US" sz="1200" spc="-5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en-US" sz="1200" spc="-15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feeling</a:t>
            </a:r>
            <a:r>
              <a:rPr lang="en-US" sz="1200" spc="-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</a:t>
            </a:r>
            <a:r>
              <a:rPr lang="en-US" sz="1200" spc="-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</a:t>
            </a:r>
            <a:r>
              <a:rPr lang="en-US" sz="1200" spc="-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1200" spc="-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en-US" sz="1200" spc="-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watch them?</a:t>
            </a:r>
            <a:r>
              <a:rPr lang="en-US" sz="1200" spc="39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en-US" sz="1200" spc="-5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Eavesdropping</a:t>
            </a:r>
          </a:p>
          <a:p>
            <a:pPr marL="0" marR="788035" lvl="0" indent="0">
              <a:buSzPts val="1200"/>
              <a:buNone/>
              <a:tabLst>
                <a:tab pos="302260" algn="l"/>
              </a:tabLst>
            </a:pPr>
            <a:r>
              <a:rPr lang="en-US" sz="1200" b="1" spc="-5" dirty="0" smtClean="0">
                <a:latin typeface="Calibri" panose="020F0502020204030204" pitchFamily="34" charset="0"/>
                <a:ea typeface="Calibri" panose="020F0502020204030204" pitchFamily="34" charset="0"/>
              </a:rPr>
              <a:t>- 	 </a:t>
            </a:r>
            <a:r>
              <a:rPr lang="en-US" sz="1200" spc="-5" dirty="0" smtClean="0">
                <a:latin typeface="Calibri" panose="020F0502020204030204" pitchFamily="34" charset="0"/>
                <a:ea typeface="Calibri" panose="020F0502020204030204" pitchFamily="34" charset="0"/>
              </a:rPr>
              <a:t>Make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sure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that you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are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 conscious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of your 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own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biases,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en-US" sz="1200" spc="29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lenses</a:t>
            </a:r>
            <a:r>
              <a:rPr lang="en-US" sz="1200" spc="-2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through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which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you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 are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seeing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judging,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15" dirty="0" smtClean="0">
                <a:latin typeface="Calibri" panose="020F0502020204030204" pitchFamily="34" charset="0"/>
                <a:ea typeface="Calibri" panose="020F0502020204030204" pitchFamily="34" charset="0"/>
              </a:rPr>
              <a:t>	 </a:t>
            </a:r>
            <a:r>
              <a:rPr lang="en-US" sz="1200" spc="-5" dirty="0" smtClean="0">
                <a:latin typeface="Calibri" panose="020F0502020204030204" pitchFamily="34" charset="0"/>
                <a:ea typeface="Calibri" panose="020F0502020204030204" pitchFamily="34" charset="0"/>
              </a:rPr>
              <a:t>that</a:t>
            </a:r>
            <a:r>
              <a:rPr lang="en-US" sz="1200" spc="-15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you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investigate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them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as</a:t>
            </a:r>
            <a:r>
              <a:rPr lang="en-US" sz="1200" spc="34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thoroughly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as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you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investigate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culture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you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are</a:t>
            </a:r>
            <a:r>
              <a:rPr lang="en-US" sz="1200" spc="-1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200" spc="-5" dirty="0">
                <a:latin typeface="Calibri" panose="020F0502020204030204" pitchFamily="34" charset="0"/>
                <a:ea typeface="Calibri" panose="020F0502020204030204" pitchFamily="34" charset="0"/>
              </a:rPr>
              <a:t>studying.</a:t>
            </a:r>
            <a:endParaRPr lang="nl-NL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 b="1" dirty="0" smtClean="0"/>
              <a:t>Make </a:t>
            </a:r>
            <a:r>
              <a:rPr lang="nl-NL" sz="1800" b="1" dirty="0" err="1" smtClean="0"/>
              <a:t>notes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for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concluding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discussion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254357233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340</Words>
  <Application>Microsoft Office PowerPoint</Application>
  <PresentationFormat>Diavoorstelling (4:3)</PresentationFormat>
  <Paragraphs>131</Paragraphs>
  <Slides>16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Berlin Sans FB</vt:lpstr>
      <vt:lpstr>Calibri</vt:lpstr>
      <vt:lpstr>Times New Roman</vt:lpstr>
      <vt:lpstr>Kantoorthema</vt:lpstr>
      <vt:lpstr>PowerPoint-presentatie</vt:lpstr>
      <vt:lpstr>City Pedagogy/Urban education</vt:lpstr>
      <vt:lpstr>Professional masters in the Netherlands</vt:lpstr>
      <vt:lpstr>Competences of a ‘city pedagogue’</vt:lpstr>
      <vt:lpstr>Professional Master  Pedagogy   Post-bachelor master for professionals in  education, welfare, youth care, healthcare,  policing …</vt:lpstr>
      <vt:lpstr>History of social work</vt:lpstr>
      <vt:lpstr>Trends in the Netherlands </vt:lpstr>
      <vt:lpstr>2015    Transition &amp; Transformation   </vt:lpstr>
      <vt:lpstr>PowerPoint-presentatie</vt:lpstr>
      <vt:lpstr>Rotterdam</vt:lpstr>
      <vt:lpstr>Consequences policy and cuts Rotterdam Welfare</vt:lpstr>
      <vt:lpstr>Tendering      (Engbersen, Lupi, 2015)</vt:lpstr>
      <vt:lpstr>PowerPoint-presentatie</vt:lpstr>
      <vt:lpstr>Critical debate</vt:lpstr>
      <vt:lpstr>Conditions</vt:lpstr>
      <vt:lpstr>City as Text practical field research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Petra Kanters</dc:creator>
  <cp:lastModifiedBy>Bosman, K. (Kitt)</cp:lastModifiedBy>
  <cp:revision>246</cp:revision>
  <cp:lastPrinted>2014-10-29T08:41:37Z</cp:lastPrinted>
  <dcterms:created xsi:type="dcterms:W3CDTF">2014-07-01T19:14:41Z</dcterms:created>
  <dcterms:modified xsi:type="dcterms:W3CDTF">2018-04-16T12:05:08Z</dcterms:modified>
</cp:coreProperties>
</file>